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96" r:id="rId3"/>
    <p:sldMasterId id="2147483857" r:id="rId4"/>
    <p:sldMasterId id="2147483874" r:id="rId5"/>
  </p:sldMasterIdLst>
  <p:notesMasterIdLst>
    <p:notesMasterId r:id="rId199"/>
  </p:notesMasterIdLst>
  <p:sldIdLst>
    <p:sldId id="1355" r:id="rId6"/>
    <p:sldId id="1903" r:id="rId7"/>
    <p:sldId id="1392" r:id="rId8"/>
    <p:sldId id="1904" r:id="rId9"/>
    <p:sldId id="1905" r:id="rId10"/>
    <p:sldId id="1906" r:id="rId11"/>
    <p:sldId id="1907" r:id="rId12"/>
    <p:sldId id="1908" r:id="rId13"/>
    <p:sldId id="1909" r:id="rId14"/>
    <p:sldId id="1910" r:id="rId15"/>
    <p:sldId id="1911" r:id="rId16"/>
    <p:sldId id="1410" r:id="rId17"/>
    <p:sldId id="1661" r:id="rId18"/>
    <p:sldId id="1912" r:id="rId19"/>
    <p:sldId id="1534" r:id="rId20"/>
    <p:sldId id="1535" r:id="rId21"/>
    <p:sldId id="1536" r:id="rId22"/>
    <p:sldId id="1009" r:id="rId23"/>
    <p:sldId id="1538" r:id="rId24"/>
    <p:sldId id="1913" r:id="rId25"/>
    <p:sldId id="1915" r:id="rId26"/>
    <p:sldId id="1914" r:id="rId27"/>
    <p:sldId id="1539" r:id="rId28"/>
    <p:sldId id="1541" r:id="rId29"/>
    <p:sldId id="1540" r:id="rId30"/>
    <p:sldId id="1542" r:id="rId31"/>
    <p:sldId id="1544" r:id="rId32"/>
    <p:sldId id="1043" r:id="rId33"/>
    <p:sldId id="1288" r:id="rId34"/>
    <p:sldId id="1674" r:id="rId35"/>
    <p:sldId id="1546" r:id="rId36"/>
    <p:sldId id="1548" r:id="rId37"/>
    <p:sldId id="1675" r:id="rId38"/>
    <p:sldId id="702" r:id="rId39"/>
    <p:sldId id="1547" r:id="rId40"/>
    <p:sldId id="1549" r:id="rId41"/>
    <p:sldId id="705" r:id="rId42"/>
    <p:sldId id="1678" r:id="rId43"/>
    <p:sldId id="1551" r:id="rId44"/>
    <p:sldId id="1679" r:id="rId45"/>
    <p:sldId id="1680" r:id="rId46"/>
    <p:sldId id="710" r:id="rId47"/>
    <p:sldId id="738" r:id="rId48"/>
    <p:sldId id="739" r:id="rId49"/>
    <p:sldId id="1699" r:id="rId50"/>
    <p:sldId id="741" r:id="rId51"/>
    <p:sldId id="1046" r:id="rId52"/>
    <p:sldId id="1047" r:id="rId53"/>
    <p:sldId id="1048" r:id="rId54"/>
    <p:sldId id="711" r:id="rId55"/>
    <p:sldId id="1683" r:id="rId56"/>
    <p:sldId id="1552" r:id="rId57"/>
    <p:sldId id="1553" r:id="rId58"/>
    <p:sldId id="1554" r:id="rId59"/>
    <p:sldId id="1555" r:id="rId60"/>
    <p:sldId id="719" r:id="rId61"/>
    <p:sldId id="1689" r:id="rId62"/>
    <p:sldId id="1354" r:id="rId63"/>
    <p:sldId id="728" r:id="rId64"/>
    <p:sldId id="729" r:id="rId65"/>
    <p:sldId id="722" r:id="rId66"/>
    <p:sldId id="735" r:id="rId67"/>
    <p:sldId id="1693" r:id="rId68"/>
    <p:sldId id="1694" r:id="rId69"/>
    <p:sldId id="1695" r:id="rId70"/>
    <p:sldId id="736" r:id="rId71"/>
    <p:sldId id="1576" r:id="rId72"/>
    <p:sldId id="726" r:id="rId73"/>
    <p:sldId id="1045" r:id="rId74"/>
    <p:sldId id="1701" r:id="rId75"/>
    <p:sldId id="1702" r:id="rId76"/>
    <p:sldId id="1051" r:id="rId77"/>
    <p:sldId id="745" r:id="rId78"/>
    <p:sldId id="1719" r:id="rId79"/>
    <p:sldId id="1090" r:id="rId80"/>
    <p:sldId id="1105" r:id="rId81"/>
    <p:sldId id="1106" r:id="rId82"/>
    <p:sldId id="1107" r:id="rId83"/>
    <p:sldId id="1108" r:id="rId84"/>
    <p:sldId id="770" r:id="rId85"/>
    <p:sldId id="1517" r:id="rId86"/>
    <p:sldId id="1518" r:id="rId87"/>
    <p:sldId id="1519" r:id="rId88"/>
    <p:sldId id="1520" r:id="rId89"/>
    <p:sldId id="1521" r:id="rId90"/>
    <p:sldId id="1522" r:id="rId91"/>
    <p:sldId id="778" r:id="rId92"/>
    <p:sldId id="1723" r:id="rId93"/>
    <p:sldId id="1523" r:id="rId94"/>
    <p:sldId id="1726" r:id="rId95"/>
    <p:sldId id="783" r:id="rId96"/>
    <p:sldId id="1117" r:id="rId97"/>
    <p:sldId id="1118" r:id="rId98"/>
    <p:sldId id="1119" r:id="rId99"/>
    <p:sldId id="1120" r:id="rId100"/>
    <p:sldId id="1525" r:id="rId101"/>
    <p:sldId id="789" r:id="rId102"/>
    <p:sldId id="1122" r:id="rId103"/>
    <p:sldId id="1724" r:id="rId104"/>
    <p:sldId id="792" r:id="rId105"/>
    <p:sldId id="1275" r:id="rId106"/>
    <p:sldId id="1556" r:id="rId107"/>
    <p:sldId id="1728" r:id="rId108"/>
    <p:sldId id="1277" r:id="rId109"/>
    <p:sldId id="1278" r:id="rId110"/>
    <p:sldId id="1290" r:id="rId111"/>
    <p:sldId id="1279" r:id="rId112"/>
    <p:sldId id="1526" r:id="rId113"/>
    <p:sldId id="1281" r:id="rId114"/>
    <p:sldId id="1283" r:id="rId115"/>
    <p:sldId id="1284" r:id="rId116"/>
    <p:sldId id="1286" r:id="rId117"/>
    <p:sldId id="1292" r:id="rId118"/>
    <p:sldId id="1287" r:id="rId119"/>
    <p:sldId id="435" r:id="rId120"/>
    <p:sldId id="1582" r:id="rId121"/>
    <p:sldId id="1125" r:id="rId122"/>
    <p:sldId id="1339" r:id="rId123"/>
    <p:sldId id="1253" r:id="rId124"/>
    <p:sldId id="483" r:id="rId125"/>
    <p:sldId id="1583" r:id="rId126"/>
    <p:sldId id="1491" r:id="rId127"/>
    <p:sldId id="486" r:id="rId128"/>
    <p:sldId id="487" r:id="rId129"/>
    <p:sldId id="437" r:id="rId130"/>
    <p:sldId id="438" r:id="rId131"/>
    <p:sldId id="488" r:id="rId132"/>
    <p:sldId id="1126" r:id="rId133"/>
    <p:sldId id="1584" r:id="rId134"/>
    <p:sldId id="490" r:id="rId135"/>
    <p:sldId id="1492" r:id="rId136"/>
    <p:sldId id="1743" r:id="rId137"/>
    <p:sldId id="1128" r:id="rId138"/>
    <p:sldId id="496" r:id="rId139"/>
    <p:sldId id="1745" r:id="rId140"/>
    <p:sldId id="1493" r:id="rId141"/>
    <p:sldId id="1560" r:id="rId142"/>
    <p:sldId id="1495" r:id="rId143"/>
    <p:sldId id="1131" r:id="rId144"/>
    <p:sldId id="1586" r:id="rId145"/>
    <p:sldId id="506" r:id="rId146"/>
    <p:sldId id="1133" r:id="rId147"/>
    <p:sldId id="1896" r:id="rId148"/>
    <p:sldId id="1587" r:id="rId149"/>
    <p:sldId id="1588" r:id="rId150"/>
    <p:sldId id="510" r:id="rId151"/>
    <p:sldId id="1496" r:id="rId152"/>
    <p:sldId id="1497" r:id="rId153"/>
    <p:sldId id="515" r:id="rId154"/>
    <p:sldId id="1747" r:id="rId155"/>
    <p:sldId id="1135" r:id="rId156"/>
    <p:sldId id="1750" r:id="rId157"/>
    <p:sldId id="1751" r:id="rId158"/>
    <p:sldId id="1139" r:id="rId159"/>
    <p:sldId id="516" r:id="rId160"/>
    <p:sldId id="1752" r:id="rId161"/>
    <p:sldId id="517" r:id="rId162"/>
    <p:sldId id="1753" r:id="rId163"/>
    <p:sldId id="1754" r:id="rId164"/>
    <p:sldId id="1143" r:id="rId165"/>
    <p:sldId id="1498" r:id="rId166"/>
    <p:sldId id="1499" r:id="rId167"/>
    <p:sldId id="521" r:id="rId168"/>
    <p:sldId id="522" r:id="rId169"/>
    <p:sldId id="523" r:id="rId170"/>
    <p:sldId id="527" r:id="rId171"/>
    <p:sldId id="1759" r:id="rId172"/>
    <p:sldId id="530" r:id="rId173"/>
    <p:sldId id="529" r:id="rId174"/>
    <p:sldId id="528" r:id="rId175"/>
    <p:sldId id="547" r:id="rId176"/>
    <p:sldId id="548" r:id="rId177"/>
    <p:sldId id="1762" r:id="rId178"/>
    <p:sldId id="543" r:id="rId179"/>
    <p:sldId id="532" r:id="rId180"/>
    <p:sldId id="544" r:id="rId181"/>
    <p:sldId id="471" r:id="rId182"/>
    <p:sldId id="1148" r:id="rId183"/>
    <p:sldId id="1153" r:id="rId184"/>
    <p:sldId id="1154" r:id="rId185"/>
    <p:sldId id="1152" r:id="rId186"/>
    <p:sldId id="1782" r:id="rId187"/>
    <p:sldId id="907" r:id="rId188"/>
    <p:sldId id="1168" r:id="rId189"/>
    <p:sldId id="1501" r:id="rId190"/>
    <p:sldId id="1172" r:id="rId191"/>
    <p:sldId id="1173" r:id="rId192"/>
    <p:sldId id="1170" r:id="rId193"/>
    <p:sldId id="1169" r:id="rId194"/>
    <p:sldId id="1174" r:id="rId195"/>
    <p:sldId id="1175" r:id="rId196"/>
    <p:sldId id="1306" r:id="rId197"/>
    <p:sldId id="1916" r:id="rId19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C-Bijari" initials="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D0713C"/>
    <a:srgbClr val="000066"/>
    <a:srgbClr val="FAFA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3716" autoAdjust="0"/>
  </p:normalViewPr>
  <p:slideViewPr>
    <p:cSldViewPr>
      <p:cViewPr varScale="1">
        <p:scale>
          <a:sx n="102" d="100"/>
          <a:sy n="102" d="100"/>
        </p:scale>
        <p:origin x="288"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2.xml"/><Relationship Id="rId21" Type="http://schemas.openxmlformats.org/officeDocument/2006/relationships/slide" Target="slides/slide16.xml"/><Relationship Id="rId42" Type="http://schemas.openxmlformats.org/officeDocument/2006/relationships/slide" Target="slides/slide37.xml"/><Relationship Id="rId63" Type="http://schemas.openxmlformats.org/officeDocument/2006/relationships/slide" Target="slides/slide58.xml"/><Relationship Id="rId84" Type="http://schemas.openxmlformats.org/officeDocument/2006/relationships/slide" Target="slides/slide79.xml"/><Relationship Id="rId138" Type="http://schemas.openxmlformats.org/officeDocument/2006/relationships/slide" Target="slides/slide133.xml"/><Relationship Id="rId159" Type="http://schemas.openxmlformats.org/officeDocument/2006/relationships/slide" Target="slides/slide154.xml"/><Relationship Id="rId170" Type="http://schemas.openxmlformats.org/officeDocument/2006/relationships/slide" Target="slides/slide165.xml"/><Relationship Id="rId191" Type="http://schemas.openxmlformats.org/officeDocument/2006/relationships/slide" Target="slides/slide186.xml"/><Relationship Id="rId196" Type="http://schemas.openxmlformats.org/officeDocument/2006/relationships/slide" Target="slides/slide191.xml"/><Relationship Id="rId200" Type="http://schemas.openxmlformats.org/officeDocument/2006/relationships/commentAuthors" Target="commentAuthors.xml"/><Relationship Id="rId16" Type="http://schemas.openxmlformats.org/officeDocument/2006/relationships/slide" Target="slides/slide11.xml"/><Relationship Id="rId107" Type="http://schemas.openxmlformats.org/officeDocument/2006/relationships/slide" Target="slides/slide102.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102" Type="http://schemas.openxmlformats.org/officeDocument/2006/relationships/slide" Target="slides/slide97.xml"/><Relationship Id="rId123" Type="http://schemas.openxmlformats.org/officeDocument/2006/relationships/slide" Target="slides/slide118.xml"/><Relationship Id="rId128" Type="http://schemas.openxmlformats.org/officeDocument/2006/relationships/slide" Target="slides/slide123.xml"/><Relationship Id="rId144" Type="http://schemas.openxmlformats.org/officeDocument/2006/relationships/slide" Target="slides/slide139.xml"/><Relationship Id="rId149" Type="http://schemas.openxmlformats.org/officeDocument/2006/relationships/slide" Target="slides/slide144.xml"/><Relationship Id="rId5" Type="http://schemas.openxmlformats.org/officeDocument/2006/relationships/slideMaster" Target="slideMasters/slideMaster5.xml"/><Relationship Id="rId90" Type="http://schemas.openxmlformats.org/officeDocument/2006/relationships/slide" Target="slides/slide85.xml"/><Relationship Id="rId95" Type="http://schemas.openxmlformats.org/officeDocument/2006/relationships/slide" Target="slides/slide90.xml"/><Relationship Id="rId160" Type="http://schemas.openxmlformats.org/officeDocument/2006/relationships/slide" Target="slides/slide155.xml"/><Relationship Id="rId165" Type="http://schemas.openxmlformats.org/officeDocument/2006/relationships/slide" Target="slides/slide160.xml"/><Relationship Id="rId181" Type="http://schemas.openxmlformats.org/officeDocument/2006/relationships/slide" Target="slides/slide176.xml"/><Relationship Id="rId186" Type="http://schemas.openxmlformats.org/officeDocument/2006/relationships/slide" Target="slides/slide181.xml"/><Relationship Id="rId22" Type="http://schemas.openxmlformats.org/officeDocument/2006/relationships/slide" Target="slides/slide17.xml"/><Relationship Id="rId27" Type="http://schemas.openxmlformats.org/officeDocument/2006/relationships/slide" Target="slides/slide22.xml"/><Relationship Id="rId43" Type="http://schemas.openxmlformats.org/officeDocument/2006/relationships/slide" Target="slides/slide38.xml"/><Relationship Id="rId48" Type="http://schemas.openxmlformats.org/officeDocument/2006/relationships/slide" Target="slides/slide43.xml"/><Relationship Id="rId64" Type="http://schemas.openxmlformats.org/officeDocument/2006/relationships/slide" Target="slides/slide59.xml"/><Relationship Id="rId69" Type="http://schemas.openxmlformats.org/officeDocument/2006/relationships/slide" Target="slides/slide64.xml"/><Relationship Id="rId113" Type="http://schemas.openxmlformats.org/officeDocument/2006/relationships/slide" Target="slides/slide108.xml"/><Relationship Id="rId118" Type="http://schemas.openxmlformats.org/officeDocument/2006/relationships/slide" Target="slides/slide113.xml"/><Relationship Id="rId134" Type="http://schemas.openxmlformats.org/officeDocument/2006/relationships/slide" Target="slides/slide129.xml"/><Relationship Id="rId139" Type="http://schemas.openxmlformats.org/officeDocument/2006/relationships/slide" Target="slides/slide134.xml"/><Relationship Id="rId80" Type="http://schemas.openxmlformats.org/officeDocument/2006/relationships/slide" Target="slides/slide75.xml"/><Relationship Id="rId85" Type="http://schemas.openxmlformats.org/officeDocument/2006/relationships/slide" Target="slides/slide80.xml"/><Relationship Id="rId150" Type="http://schemas.openxmlformats.org/officeDocument/2006/relationships/slide" Target="slides/slide145.xml"/><Relationship Id="rId155" Type="http://schemas.openxmlformats.org/officeDocument/2006/relationships/slide" Target="slides/slide150.xml"/><Relationship Id="rId171" Type="http://schemas.openxmlformats.org/officeDocument/2006/relationships/slide" Target="slides/slide166.xml"/><Relationship Id="rId176" Type="http://schemas.openxmlformats.org/officeDocument/2006/relationships/slide" Target="slides/slide171.xml"/><Relationship Id="rId192" Type="http://schemas.openxmlformats.org/officeDocument/2006/relationships/slide" Target="slides/slide187.xml"/><Relationship Id="rId197" Type="http://schemas.openxmlformats.org/officeDocument/2006/relationships/slide" Target="slides/slide192.xml"/><Relationship Id="rId201" Type="http://schemas.openxmlformats.org/officeDocument/2006/relationships/presProps" Target="presProps.xml"/><Relationship Id="rId12" Type="http://schemas.openxmlformats.org/officeDocument/2006/relationships/slide" Target="slides/slide7.xml"/><Relationship Id="rId17" Type="http://schemas.openxmlformats.org/officeDocument/2006/relationships/slide" Target="slides/slide12.xml"/><Relationship Id="rId33" Type="http://schemas.openxmlformats.org/officeDocument/2006/relationships/slide" Target="slides/slide28.xml"/><Relationship Id="rId38" Type="http://schemas.openxmlformats.org/officeDocument/2006/relationships/slide" Target="slides/slide33.xml"/><Relationship Id="rId59" Type="http://schemas.openxmlformats.org/officeDocument/2006/relationships/slide" Target="slides/slide54.xml"/><Relationship Id="rId103" Type="http://schemas.openxmlformats.org/officeDocument/2006/relationships/slide" Target="slides/slide98.xml"/><Relationship Id="rId108" Type="http://schemas.openxmlformats.org/officeDocument/2006/relationships/slide" Target="slides/slide103.xml"/><Relationship Id="rId124" Type="http://schemas.openxmlformats.org/officeDocument/2006/relationships/slide" Target="slides/slide119.xml"/><Relationship Id="rId129" Type="http://schemas.openxmlformats.org/officeDocument/2006/relationships/slide" Target="slides/slide124.xml"/><Relationship Id="rId54" Type="http://schemas.openxmlformats.org/officeDocument/2006/relationships/slide" Target="slides/slide49.xml"/><Relationship Id="rId70" Type="http://schemas.openxmlformats.org/officeDocument/2006/relationships/slide" Target="slides/slide65.xml"/><Relationship Id="rId75" Type="http://schemas.openxmlformats.org/officeDocument/2006/relationships/slide" Target="slides/slide70.xml"/><Relationship Id="rId91" Type="http://schemas.openxmlformats.org/officeDocument/2006/relationships/slide" Target="slides/slide86.xml"/><Relationship Id="rId96" Type="http://schemas.openxmlformats.org/officeDocument/2006/relationships/slide" Target="slides/slide91.xml"/><Relationship Id="rId140" Type="http://schemas.openxmlformats.org/officeDocument/2006/relationships/slide" Target="slides/slide135.xml"/><Relationship Id="rId145" Type="http://schemas.openxmlformats.org/officeDocument/2006/relationships/slide" Target="slides/slide140.xml"/><Relationship Id="rId161" Type="http://schemas.openxmlformats.org/officeDocument/2006/relationships/slide" Target="slides/slide156.xml"/><Relationship Id="rId166" Type="http://schemas.openxmlformats.org/officeDocument/2006/relationships/slide" Target="slides/slide161.xml"/><Relationship Id="rId182" Type="http://schemas.openxmlformats.org/officeDocument/2006/relationships/slide" Target="slides/slide177.xml"/><Relationship Id="rId187" Type="http://schemas.openxmlformats.org/officeDocument/2006/relationships/slide" Target="slides/slide182.xml"/><Relationship Id="rId1" Type="http://schemas.openxmlformats.org/officeDocument/2006/relationships/slideMaster" Target="slideMasters/slideMaster1.xml"/><Relationship Id="rId6" Type="http://schemas.openxmlformats.org/officeDocument/2006/relationships/slide" Target="slides/slide1.xml"/><Relationship Id="rId23" Type="http://schemas.openxmlformats.org/officeDocument/2006/relationships/slide" Target="slides/slide18.xml"/><Relationship Id="rId28" Type="http://schemas.openxmlformats.org/officeDocument/2006/relationships/slide" Target="slides/slide23.xml"/><Relationship Id="rId49" Type="http://schemas.openxmlformats.org/officeDocument/2006/relationships/slide" Target="slides/slide44.xml"/><Relationship Id="rId114" Type="http://schemas.openxmlformats.org/officeDocument/2006/relationships/slide" Target="slides/slide109.xml"/><Relationship Id="rId119" Type="http://schemas.openxmlformats.org/officeDocument/2006/relationships/slide" Target="slides/slide114.xml"/><Relationship Id="rId44" Type="http://schemas.openxmlformats.org/officeDocument/2006/relationships/slide" Target="slides/slide39.xml"/><Relationship Id="rId60" Type="http://schemas.openxmlformats.org/officeDocument/2006/relationships/slide" Target="slides/slide55.xml"/><Relationship Id="rId65" Type="http://schemas.openxmlformats.org/officeDocument/2006/relationships/slide" Target="slides/slide60.xml"/><Relationship Id="rId81" Type="http://schemas.openxmlformats.org/officeDocument/2006/relationships/slide" Target="slides/slide76.xml"/><Relationship Id="rId86" Type="http://schemas.openxmlformats.org/officeDocument/2006/relationships/slide" Target="slides/slide81.xml"/><Relationship Id="rId130" Type="http://schemas.openxmlformats.org/officeDocument/2006/relationships/slide" Target="slides/slide125.xml"/><Relationship Id="rId135" Type="http://schemas.openxmlformats.org/officeDocument/2006/relationships/slide" Target="slides/slide130.xml"/><Relationship Id="rId151" Type="http://schemas.openxmlformats.org/officeDocument/2006/relationships/slide" Target="slides/slide146.xml"/><Relationship Id="rId156" Type="http://schemas.openxmlformats.org/officeDocument/2006/relationships/slide" Target="slides/slide151.xml"/><Relationship Id="rId177" Type="http://schemas.openxmlformats.org/officeDocument/2006/relationships/slide" Target="slides/slide172.xml"/><Relationship Id="rId198" Type="http://schemas.openxmlformats.org/officeDocument/2006/relationships/slide" Target="slides/slide193.xml"/><Relationship Id="rId172" Type="http://schemas.openxmlformats.org/officeDocument/2006/relationships/slide" Target="slides/slide167.xml"/><Relationship Id="rId193" Type="http://schemas.openxmlformats.org/officeDocument/2006/relationships/slide" Target="slides/slide188.xml"/><Relationship Id="rId202" Type="http://schemas.openxmlformats.org/officeDocument/2006/relationships/viewProps" Target="viewProps.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109" Type="http://schemas.openxmlformats.org/officeDocument/2006/relationships/slide" Target="slides/slide10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04" Type="http://schemas.openxmlformats.org/officeDocument/2006/relationships/slide" Target="slides/slide99.xml"/><Relationship Id="rId120" Type="http://schemas.openxmlformats.org/officeDocument/2006/relationships/slide" Target="slides/slide115.xml"/><Relationship Id="rId125" Type="http://schemas.openxmlformats.org/officeDocument/2006/relationships/slide" Target="slides/slide120.xml"/><Relationship Id="rId141" Type="http://schemas.openxmlformats.org/officeDocument/2006/relationships/slide" Target="slides/slide136.xml"/><Relationship Id="rId146" Type="http://schemas.openxmlformats.org/officeDocument/2006/relationships/slide" Target="slides/slide141.xml"/><Relationship Id="rId167" Type="http://schemas.openxmlformats.org/officeDocument/2006/relationships/slide" Target="slides/slide162.xml"/><Relationship Id="rId188" Type="http://schemas.openxmlformats.org/officeDocument/2006/relationships/slide" Target="slides/slide183.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162" Type="http://schemas.openxmlformats.org/officeDocument/2006/relationships/slide" Target="slides/slide157.xml"/><Relationship Id="rId183" Type="http://schemas.openxmlformats.org/officeDocument/2006/relationships/slide" Target="slides/slide178.xml"/><Relationship Id="rId2" Type="http://schemas.openxmlformats.org/officeDocument/2006/relationships/slideMaster" Target="slideMasters/slideMaster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110" Type="http://schemas.openxmlformats.org/officeDocument/2006/relationships/slide" Target="slides/slide105.xml"/><Relationship Id="rId115" Type="http://schemas.openxmlformats.org/officeDocument/2006/relationships/slide" Target="slides/slide110.xml"/><Relationship Id="rId131" Type="http://schemas.openxmlformats.org/officeDocument/2006/relationships/slide" Target="slides/slide126.xml"/><Relationship Id="rId136" Type="http://schemas.openxmlformats.org/officeDocument/2006/relationships/slide" Target="slides/slide131.xml"/><Relationship Id="rId157" Type="http://schemas.openxmlformats.org/officeDocument/2006/relationships/slide" Target="slides/slide152.xml"/><Relationship Id="rId178" Type="http://schemas.openxmlformats.org/officeDocument/2006/relationships/slide" Target="slides/slide173.xml"/><Relationship Id="rId61" Type="http://schemas.openxmlformats.org/officeDocument/2006/relationships/slide" Target="slides/slide56.xml"/><Relationship Id="rId82" Type="http://schemas.openxmlformats.org/officeDocument/2006/relationships/slide" Target="slides/slide77.xml"/><Relationship Id="rId152" Type="http://schemas.openxmlformats.org/officeDocument/2006/relationships/slide" Target="slides/slide147.xml"/><Relationship Id="rId173" Type="http://schemas.openxmlformats.org/officeDocument/2006/relationships/slide" Target="slides/slide168.xml"/><Relationship Id="rId194" Type="http://schemas.openxmlformats.org/officeDocument/2006/relationships/slide" Target="slides/slide189.xml"/><Relationship Id="rId199" Type="http://schemas.openxmlformats.org/officeDocument/2006/relationships/notesMaster" Target="notesMasters/notesMaster1.xml"/><Relationship Id="rId203" Type="http://schemas.openxmlformats.org/officeDocument/2006/relationships/theme" Target="theme/theme1.xml"/><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 Id="rId100" Type="http://schemas.openxmlformats.org/officeDocument/2006/relationships/slide" Target="slides/slide95.xml"/><Relationship Id="rId105" Type="http://schemas.openxmlformats.org/officeDocument/2006/relationships/slide" Target="slides/slide100.xml"/><Relationship Id="rId126" Type="http://schemas.openxmlformats.org/officeDocument/2006/relationships/slide" Target="slides/slide121.xml"/><Relationship Id="rId147" Type="http://schemas.openxmlformats.org/officeDocument/2006/relationships/slide" Target="slides/slide142.xml"/><Relationship Id="rId168" Type="http://schemas.openxmlformats.org/officeDocument/2006/relationships/slide" Target="slides/slide163.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93" Type="http://schemas.openxmlformats.org/officeDocument/2006/relationships/slide" Target="slides/slide88.xml"/><Relationship Id="rId98" Type="http://schemas.openxmlformats.org/officeDocument/2006/relationships/slide" Target="slides/slide93.xml"/><Relationship Id="rId121" Type="http://schemas.openxmlformats.org/officeDocument/2006/relationships/slide" Target="slides/slide116.xml"/><Relationship Id="rId142" Type="http://schemas.openxmlformats.org/officeDocument/2006/relationships/slide" Target="slides/slide137.xml"/><Relationship Id="rId163" Type="http://schemas.openxmlformats.org/officeDocument/2006/relationships/slide" Target="slides/slide158.xml"/><Relationship Id="rId184" Type="http://schemas.openxmlformats.org/officeDocument/2006/relationships/slide" Target="slides/slide179.xml"/><Relationship Id="rId189" Type="http://schemas.openxmlformats.org/officeDocument/2006/relationships/slide" Target="slides/slide184.xml"/><Relationship Id="rId3" Type="http://schemas.openxmlformats.org/officeDocument/2006/relationships/slideMaster" Target="slideMasters/slideMaster3.xml"/><Relationship Id="rId25" Type="http://schemas.openxmlformats.org/officeDocument/2006/relationships/slide" Target="slides/slide20.xml"/><Relationship Id="rId46" Type="http://schemas.openxmlformats.org/officeDocument/2006/relationships/slide" Target="slides/slide41.xml"/><Relationship Id="rId67" Type="http://schemas.openxmlformats.org/officeDocument/2006/relationships/slide" Target="slides/slide62.xml"/><Relationship Id="rId116" Type="http://schemas.openxmlformats.org/officeDocument/2006/relationships/slide" Target="slides/slide111.xml"/><Relationship Id="rId137" Type="http://schemas.openxmlformats.org/officeDocument/2006/relationships/slide" Target="slides/slide132.xml"/><Relationship Id="rId158" Type="http://schemas.openxmlformats.org/officeDocument/2006/relationships/slide" Target="slides/slide153.xml"/><Relationship Id="rId20" Type="http://schemas.openxmlformats.org/officeDocument/2006/relationships/slide" Target="slides/slide15.xml"/><Relationship Id="rId41" Type="http://schemas.openxmlformats.org/officeDocument/2006/relationships/slide" Target="slides/slide36.xml"/><Relationship Id="rId62" Type="http://schemas.openxmlformats.org/officeDocument/2006/relationships/slide" Target="slides/slide57.xml"/><Relationship Id="rId83" Type="http://schemas.openxmlformats.org/officeDocument/2006/relationships/slide" Target="slides/slide78.xml"/><Relationship Id="rId88" Type="http://schemas.openxmlformats.org/officeDocument/2006/relationships/slide" Target="slides/slide83.xml"/><Relationship Id="rId111" Type="http://schemas.openxmlformats.org/officeDocument/2006/relationships/slide" Target="slides/slide106.xml"/><Relationship Id="rId132" Type="http://schemas.openxmlformats.org/officeDocument/2006/relationships/slide" Target="slides/slide127.xml"/><Relationship Id="rId153" Type="http://schemas.openxmlformats.org/officeDocument/2006/relationships/slide" Target="slides/slide148.xml"/><Relationship Id="rId174" Type="http://schemas.openxmlformats.org/officeDocument/2006/relationships/slide" Target="slides/slide169.xml"/><Relationship Id="rId179" Type="http://schemas.openxmlformats.org/officeDocument/2006/relationships/slide" Target="slides/slide174.xml"/><Relationship Id="rId195" Type="http://schemas.openxmlformats.org/officeDocument/2006/relationships/slide" Target="slides/slide190.xml"/><Relationship Id="rId190" Type="http://schemas.openxmlformats.org/officeDocument/2006/relationships/slide" Target="slides/slide185.xml"/><Relationship Id="rId204" Type="http://schemas.openxmlformats.org/officeDocument/2006/relationships/tableStyles" Target="tableStyles.xml"/><Relationship Id="rId15" Type="http://schemas.openxmlformats.org/officeDocument/2006/relationships/slide" Target="slides/slide10.xml"/><Relationship Id="rId36" Type="http://schemas.openxmlformats.org/officeDocument/2006/relationships/slide" Target="slides/slide31.xml"/><Relationship Id="rId57" Type="http://schemas.openxmlformats.org/officeDocument/2006/relationships/slide" Target="slides/slide52.xml"/><Relationship Id="rId106" Type="http://schemas.openxmlformats.org/officeDocument/2006/relationships/slide" Target="slides/slide101.xml"/><Relationship Id="rId127" Type="http://schemas.openxmlformats.org/officeDocument/2006/relationships/slide" Target="slides/slide122.xml"/><Relationship Id="rId10" Type="http://schemas.openxmlformats.org/officeDocument/2006/relationships/slide" Target="slides/slide5.xml"/><Relationship Id="rId31" Type="http://schemas.openxmlformats.org/officeDocument/2006/relationships/slide" Target="slides/slide26.xml"/><Relationship Id="rId52" Type="http://schemas.openxmlformats.org/officeDocument/2006/relationships/slide" Target="slides/slide47.xml"/><Relationship Id="rId73" Type="http://schemas.openxmlformats.org/officeDocument/2006/relationships/slide" Target="slides/slide68.xml"/><Relationship Id="rId78" Type="http://schemas.openxmlformats.org/officeDocument/2006/relationships/slide" Target="slides/slide73.xml"/><Relationship Id="rId94" Type="http://schemas.openxmlformats.org/officeDocument/2006/relationships/slide" Target="slides/slide89.xml"/><Relationship Id="rId99" Type="http://schemas.openxmlformats.org/officeDocument/2006/relationships/slide" Target="slides/slide94.xml"/><Relationship Id="rId101" Type="http://schemas.openxmlformats.org/officeDocument/2006/relationships/slide" Target="slides/slide96.xml"/><Relationship Id="rId122" Type="http://schemas.openxmlformats.org/officeDocument/2006/relationships/slide" Target="slides/slide117.xml"/><Relationship Id="rId143" Type="http://schemas.openxmlformats.org/officeDocument/2006/relationships/slide" Target="slides/slide138.xml"/><Relationship Id="rId148" Type="http://schemas.openxmlformats.org/officeDocument/2006/relationships/slide" Target="slides/slide143.xml"/><Relationship Id="rId164" Type="http://schemas.openxmlformats.org/officeDocument/2006/relationships/slide" Target="slides/slide159.xml"/><Relationship Id="rId169" Type="http://schemas.openxmlformats.org/officeDocument/2006/relationships/slide" Target="slides/slide164.xml"/><Relationship Id="rId185" Type="http://schemas.openxmlformats.org/officeDocument/2006/relationships/slide" Target="slides/slide180.xml"/><Relationship Id="rId4" Type="http://schemas.openxmlformats.org/officeDocument/2006/relationships/slideMaster" Target="slideMasters/slideMaster4.xml"/><Relationship Id="rId9" Type="http://schemas.openxmlformats.org/officeDocument/2006/relationships/slide" Target="slides/slide4.xml"/><Relationship Id="rId180" Type="http://schemas.openxmlformats.org/officeDocument/2006/relationships/slide" Target="slides/slide175.xml"/><Relationship Id="rId26" Type="http://schemas.openxmlformats.org/officeDocument/2006/relationships/slide" Target="slides/slide21.xml"/><Relationship Id="rId47" Type="http://schemas.openxmlformats.org/officeDocument/2006/relationships/slide" Target="slides/slide42.xml"/><Relationship Id="rId68" Type="http://schemas.openxmlformats.org/officeDocument/2006/relationships/slide" Target="slides/slide63.xml"/><Relationship Id="rId89" Type="http://schemas.openxmlformats.org/officeDocument/2006/relationships/slide" Target="slides/slide84.xml"/><Relationship Id="rId112" Type="http://schemas.openxmlformats.org/officeDocument/2006/relationships/slide" Target="slides/slide107.xml"/><Relationship Id="rId133" Type="http://schemas.openxmlformats.org/officeDocument/2006/relationships/slide" Target="slides/slide128.xml"/><Relationship Id="rId154" Type="http://schemas.openxmlformats.org/officeDocument/2006/relationships/slide" Target="slides/slide149.xml"/><Relationship Id="rId175" Type="http://schemas.openxmlformats.org/officeDocument/2006/relationships/slide" Target="slides/slide170.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5D9410E-F41F-4993-B3A6-5AB7759501FB}" type="datetimeFigureOut">
              <a:rPr lang="en-US" smtClean="0"/>
              <a:pPr/>
              <a:t>2/13/2023</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5AD5D52-894C-4552-A79E-104ABB904F4A}" type="slidenum">
              <a:rPr lang="en-GB" smtClean="0"/>
              <a:pPr/>
              <a:t>‹#›</a:t>
            </a:fld>
            <a:endParaRPr lang="en-GB"/>
          </a:p>
        </p:txBody>
      </p:sp>
    </p:spTree>
    <p:extLst>
      <p:ext uri="{BB962C8B-B14F-4D97-AF65-F5344CB8AC3E}">
        <p14:creationId xmlns:p14="http://schemas.microsoft.com/office/powerpoint/2010/main" val="18157107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bwMode="auto">
          <a:noFill/>
          <a:ln>
            <a:solidFill>
              <a:srgbClr val="000000"/>
            </a:solidFill>
            <a:miter lim="800000"/>
            <a:headEnd/>
            <a:tailEnd/>
          </a:ln>
        </p:spPr>
      </p:sp>
      <p:sp>
        <p:nvSpPr>
          <p:cNvPr id="11571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a:p>
        </p:txBody>
      </p:sp>
      <p:sp>
        <p:nvSpPr>
          <p:cNvPr id="1157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609B930-85A1-4111-8F7A-AFC35AEA6A66}" type="slidenum">
              <a:rPr lang="en-GB" smtClean="0"/>
              <a:pPr/>
              <a:t>3</a:t>
            </a:fld>
            <a:endParaRPr lang="en-GB"/>
          </a:p>
        </p:txBody>
      </p:sp>
    </p:spTree>
    <p:extLst>
      <p:ext uri="{BB962C8B-B14F-4D97-AF65-F5344CB8AC3E}">
        <p14:creationId xmlns:p14="http://schemas.microsoft.com/office/powerpoint/2010/main" val="16349623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5AD5D52-894C-4552-A79E-104ABB904F4A}" type="slidenum">
              <a:rPr lang="en-GB" smtClean="0"/>
              <a:pPr/>
              <a:t>42</a:t>
            </a:fld>
            <a:endParaRPr lang="en-GB"/>
          </a:p>
        </p:txBody>
      </p:sp>
    </p:spTree>
    <p:extLst>
      <p:ext uri="{BB962C8B-B14F-4D97-AF65-F5344CB8AC3E}">
        <p14:creationId xmlns:p14="http://schemas.microsoft.com/office/powerpoint/2010/main" val="2063397147"/>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5AD5D52-894C-4552-A79E-104ABB904F4A}" type="slidenum">
              <a:rPr lang="en-GB" smtClean="0"/>
              <a:pPr/>
              <a:t>172</a:t>
            </a:fld>
            <a:endParaRPr lang="en-GB"/>
          </a:p>
        </p:txBody>
      </p:sp>
    </p:spTree>
    <p:extLst>
      <p:ext uri="{BB962C8B-B14F-4D97-AF65-F5344CB8AC3E}">
        <p14:creationId xmlns:p14="http://schemas.microsoft.com/office/powerpoint/2010/main" val="1914641131"/>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Slide Image Placeholder 1"/>
          <p:cNvSpPr>
            <a:spLocks noGrp="1" noRot="1" noChangeAspect="1" noTextEdit="1"/>
          </p:cNvSpPr>
          <p:nvPr>
            <p:ph type="sldImg"/>
          </p:nvPr>
        </p:nvSpPr>
        <p:spPr bwMode="auto">
          <a:noFill/>
          <a:ln>
            <a:solidFill>
              <a:srgbClr val="000000"/>
            </a:solidFill>
            <a:miter lim="800000"/>
            <a:headEnd/>
            <a:tailEnd/>
          </a:ln>
        </p:spPr>
      </p:sp>
      <p:sp>
        <p:nvSpPr>
          <p:cNvPr id="16691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a:p>
        </p:txBody>
      </p:sp>
      <p:sp>
        <p:nvSpPr>
          <p:cNvPr id="1669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47BF804-D426-408A-ACCF-A53BA23A67DF}" type="slidenum">
              <a:rPr lang="en-GB" smtClean="0"/>
              <a:pPr/>
              <a:t>174</a:t>
            </a:fld>
            <a:endParaRPr lang="en-GB"/>
          </a:p>
        </p:txBody>
      </p:sp>
    </p:spTree>
    <p:extLst>
      <p:ext uri="{BB962C8B-B14F-4D97-AF65-F5344CB8AC3E}">
        <p14:creationId xmlns:p14="http://schemas.microsoft.com/office/powerpoint/2010/main" val="88489165"/>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110C03E8-1620-497D-A47A-843783AC7584}" type="slidenum">
              <a:rPr lang="en-GB" smtClean="0"/>
              <a:pPr/>
              <a:t>175</a:t>
            </a:fld>
            <a:endParaRPr lang="en-GB"/>
          </a:p>
        </p:txBody>
      </p:sp>
    </p:spTree>
    <p:extLst>
      <p:ext uri="{BB962C8B-B14F-4D97-AF65-F5344CB8AC3E}">
        <p14:creationId xmlns:p14="http://schemas.microsoft.com/office/powerpoint/2010/main" val="3158481932"/>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110C03E8-1620-497D-A47A-843783AC7584}" type="slidenum">
              <a:rPr lang="en-GB" smtClean="0"/>
              <a:pPr/>
              <a:t>176</a:t>
            </a:fld>
            <a:endParaRPr lang="en-GB"/>
          </a:p>
        </p:txBody>
      </p:sp>
    </p:spTree>
    <p:extLst>
      <p:ext uri="{BB962C8B-B14F-4D97-AF65-F5344CB8AC3E}">
        <p14:creationId xmlns:p14="http://schemas.microsoft.com/office/powerpoint/2010/main" val="849933978"/>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p:spPr>
      </p:sp>
      <p:sp>
        <p:nvSpPr>
          <p:cNvPr id="17305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a:p>
        </p:txBody>
      </p:sp>
      <p:sp>
        <p:nvSpPr>
          <p:cNvPr id="1730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44DFAC5-E055-41AE-95DF-52B672B0B5D0}" type="slidenum">
              <a:rPr lang="en-GB" smtClean="0"/>
              <a:pPr/>
              <a:t>177</a:t>
            </a:fld>
            <a:endParaRPr lang="en-GB"/>
          </a:p>
        </p:txBody>
      </p:sp>
    </p:spTree>
    <p:extLst>
      <p:ext uri="{BB962C8B-B14F-4D97-AF65-F5344CB8AC3E}">
        <p14:creationId xmlns:p14="http://schemas.microsoft.com/office/powerpoint/2010/main" val="3851995494"/>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561EE9EC-16E6-4B40-96EC-69C45A42262A}" type="slidenum">
              <a:rPr lang="en-GB" smtClean="0"/>
              <a:pPr>
                <a:defRPr/>
              </a:pPr>
              <a:t>182</a:t>
            </a:fld>
            <a:endParaRPr lang="en-GB"/>
          </a:p>
        </p:txBody>
      </p:sp>
    </p:spTree>
    <p:extLst>
      <p:ext uri="{BB962C8B-B14F-4D97-AF65-F5344CB8AC3E}">
        <p14:creationId xmlns:p14="http://schemas.microsoft.com/office/powerpoint/2010/main" val="1185361996"/>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561EE9EC-16E6-4B40-96EC-69C45A42262A}" type="slidenum">
              <a:rPr lang="en-GB" smtClean="0"/>
              <a:pPr>
                <a:defRPr/>
              </a:pPr>
              <a:t>183</a:t>
            </a:fld>
            <a:endParaRPr lang="en-GB"/>
          </a:p>
        </p:txBody>
      </p:sp>
    </p:spTree>
    <p:extLst>
      <p:ext uri="{BB962C8B-B14F-4D97-AF65-F5344CB8AC3E}">
        <p14:creationId xmlns:p14="http://schemas.microsoft.com/office/powerpoint/2010/main" val="2847864928"/>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561EE9EC-16E6-4B40-96EC-69C45A42262A}" type="slidenum">
              <a:rPr lang="en-GB" smtClean="0"/>
              <a:pPr>
                <a:defRPr/>
              </a:pPr>
              <a:t>184</a:t>
            </a:fld>
            <a:endParaRPr lang="en-GB"/>
          </a:p>
        </p:txBody>
      </p:sp>
    </p:spTree>
    <p:extLst>
      <p:ext uri="{BB962C8B-B14F-4D97-AF65-F5344CB8AC3E}">
        <p14:creationId xmlns:p14="http://schemas.microsoft.com/office/powerpoint/2010/main" val="291752895"/>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561EE9EC-16E6-4B40-96EC-69C45A42262A}" type="slidenum">
              <a:rPr lang="en-GB" smtClean="0"/>
              <a:pPr>
                <a:defRPr/>
              </a:pPr>
              <a:t>185</a:t>
            </a:fld>
            <a:endParaRPr lang="en-GB"/>
          </a:p>
        </p:txBody>
      </p:sp>
    </p:spTree>
    <p:extLst>
      <p:ext uri="{BB962C8B-B14F-4D97-AF65-F5344CB8AC3E}">
        <p14:creationId xmlns:p14="http://schemas.microsoft.com/office/powerpoint/2010/main" val="1176053973"/>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561EE9EC-16E6-4B40-96EC-69C45A42262A}" type="slidenum">
              <a:rPr lang="en-GB" smtClean="0"/>
              <a:pPr>
                <a:defRPr/>
              </a:pPr>
              <a:t>186</a:t>
            </a:fld>
            <a:endParaRPr lang="en-GB"/>
          </a:p>
        </p:txBody>
      </p:sp>
    </p:spTree>
    <p:extLst>
      <p:ext uri="{BB962C8B-B14F-4D97-AF65-F5344CB8AC3E}">
        <p14:creationId xmlns:p14="http://schemas.microsoft.com/office/powerpoint/2010/main" val="36349145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5AD5D52-894C-4552-A79E-104ABB904F4A}" type="slidenum">
              <a:rPr lang="en-GB" smtClean="0"/>
              <a:pPr/>
              <a:t>43</a:t>
            </a:fld>
            <a:endParaRPr lang="en-GB"/>
          </a:p>
        </p:txBody>
      </p:sp>
    </p:spTree>
    <p:extLst>
      <p:ext uri="{BB962C8B-B14F-4D97-AF65-F5344CB8AC3E}">
        <p14:creationId xmlns:p14="http://schemas.microsoft.com/office/powerpoint/2010/main" val="1919269611"/>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561EE9EC-16E6-4B40-96EC-69C45A42262A}" type="slidenum">
              <a:rPr lang="en-GB" smtClean="0"/>
              <a:pPr>
                <a:defRPr/>
              </a:pPr>
              <a:t>187</a:t>
            </a:fld>
            <a:endParaRPr lang="en-GB"/>
          </a:p>
        </p:txBody>
      </p:sp>
    </p:spTree>
    <p:extLst>
      <p:ext uri="{BB962C8B-B14F-4D97-AF65-F5344CB8AC3E}">
        <p14:creationId xmlns:p14="http://schemas.microsoft.com/office/powerpoint/2010/main" val="3622997345"/>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561EE9EC-16E6-4B40-96EC-69C45A42262A}" type="slidenum">
              <a:rPr lang="en-GB" smtClean="0"/>
              <a:pPr>
                <a:defRPr/>
              </a:pPr>
              <a:t>188</a:t>
            </a:fld>
            <a:endParaRPr lang="en-GB"/>
          </a:p>
        </p:txBody>
      </p:sp>
    </p:spTree>
    <p:extLst>
      <p:ext uri="{BB962C8B-B14F-4D97-AF65-F5344CB8AC3E}">
        <p14:creationId xmlns:p14="http://schemas.microsoft.com/office/powerpoint/2010/main" val="1945068087"/>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561EE9EC-16E6-4B40-96EC-69C45A42262A}" type="slidenum">
              <a:rPr lang="en-GB" smtClean="0"/>
              <a:pPr>
                <a:defRPr/>
              </a:pPr>
              <a:t>189</a:t>
            </a:fld>
            <a:endParaRPr lang="en-GB"/>
          </a:p>
        </p:txBody>
      </p:sp>
    </p:spTree>
    <p:extLst>
      <p:ext uri="{BB962C8B-B14F-4D97-AF65-F5344CB8AC3E}">
        <p14:creationId xmlns:p14="http://schemas.microsoft.com/office/powerpoint/2010/main" val="3992381589"/>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561EE9EC-16E6-4B40-96EC-69C45A42262A}" type="slidenum">
              <a:rPr lang="en-GB" smtClean="0"/>
              <a:pPr>
                <a:defRPr/>
              </a:pPr>
              <a:t>190</a:t>
            </a:fld>
            <a:endParaRPr lang="en-GB"/>
          </a:p>
        </p:txBody>
      </p:sp>
    </p:spTree>
    <p:extLst>
      <p:ext uri="{BB962C8B-B14F-4D97-AF65-F5344CB8AC3E}">
        <p14:creationId xmlns:p14="http://schemas.microsoft.com/office/powerpoint/2010/main" val="2726455990"/>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561EE9EC-16E6-4B40-96EC-69C45A42262A}" type="slidenum">
              <a:rPr lang="en-GB" smtClean="0"/>
              <a:pPr>
                <a:defRPr/>
              </a:pPr>
              <a:t>191</a:t>
            </a:fld>
            <a:endParaRPr lang="en-GB"/>
          </a:p>
        </p:txBody>
      </p:sp>
    </p:spTree>
    <p:extLst>
      <p:ext uri="{BB962C8B-B14F-4D97-AF65-F5344CB8AC3E}">
        <p14:creationId xmlns:p14="http://schemas.microsoft.com/office/powerpoint/2010/main" val="27657631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5AD5D52-894C-4552-A79E-104ABB904F4A}" type="slidenum">
              <a:rPr lang="en-GB" smtClean="0"/>
              <a:pPr/>
              <a:t>44</a:t>
            </a:fld>
            <a:endParaRPr lang="en-GB"/>
          </a:p>
        </p:txBody>
      </p:sp>
    </p:spTree>
    <p:extLst>
      <p:ext uri="{BB962C8B-B14F-4D97-AF65-F5344CB8AC3E}">
        <p14:creationId xmlns:p14="http://schemas.microsoft.com/office/powerpoint/2010/main" val="28400900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5AD5D52-894C-4552-A79E-104ABB904F4A}" type="slidenum">
              <a:rPr lang="en-GB" smtClean="0"/>
              <a:pPr/>
              <a:t>45</a:t>
            </a:fld>
            <a:endParaRPr lang="en-GB"/>
          </a:p>
        </p:txBody>
      </p:sp>
    </p:spTree>
    <p:extLst>
      <p:ext uri="{BB962C8B-B14F-4D97-AF65-F5344CB8AC3E}">
        <p14:creationId xmlns:p14="http://schemas.microsoft.com/office/powerpoint/2010/main" val="2104828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5AD5D52-894C-4552-A79E-104ABB904F4A}" type="slidenum">
              <a:rPr lang="en-GB" smtClean="0"/>
              <a:pPr/>
              <a:t>46</a:t>
            </a:fld>
            <a:endParaRPr lang="en-GB"/>
          </a:p>
        </p:txBody>
      </p:sp>
    </p:spTree>
    <p:extLst>
      <p:ext uri="{BB962C8B-B14F-4D97-AF65-F5344CB8AC3E}">
        <p14:creationId xmlns:p14="http://schemas.microsoft.com/office/powerpoint/2010/main" val="20659791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5AD5D52-894C-4552-A79E-104ABB904F4A}" type="slidenum">
              <a:rPr lang="en-GB" smtClean="0"/>
              <a:pPr/>
              <a:t>50</a:t>
            </a:fld>
            <a:endParaRPr lang="en-GB"/>
          </a:p>
        </p:txBody>
      </p:sp>
    </p:spTree>
    <p:extLst>
      <p:ext uri="{BB962C8B-B14F-4D97-AF65-F5344CB8AC3E}">
        <p14:creationId xmlns:p14="http://schemas.microsoft.com/office/powerpoint/2010/main" val="26401010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5AD5D52-894C-4552-A79E-104ABB904F4A}" type="slidenum">
              <a:rPr lang="en-GB" smtClean="0"/>
              <a:pPr/>
              <a:t>51</a:t>
            </a:fld>
            <a:endParaRPr lang="en-GB"/>
          </a:p>
        </p:txBody>
      </p:sp>
    </p:spTree>
    <p:extLst>
      <p:ext uri="{BB962C8B-B14F-4D97-AF65-F5344CB8AC3E}">
        <p14:creationId xmlns:p14="http://schemas.microsoft.com/office/powerpoint/2010/main" val="929994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D5AD5D52-894C-4552-A79E-104ABB904F4A}" type="slidenum">
              <a:rPr lang="en-GB" smtClean="0"/>
              <a:pPr/>
              <a:t>56</a:t>
            </a:fld>
            <a:endParaRPr lang="en-GB"/>
          </a:p>
        </p:txBody>
      </p:sp>
    </p:spTree>
    <p:extLst>
      <p:ext uri="{BB962C8B-B14F-4D97-AF65-F5344CB8AC3E}">
        <p14:creationId xmlns:p14="http://schemas.microsoft.com/office/powerpoint/2010/main" val="29153160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5AD5D52-894C-4552-A79E-104ABB904F4A}" type="slidenum">
              <a:rPr lang="en-GB" smtClean="0"/>
              <a:pPr/>
              <a:t>57</a:t>
            </a:fld>
            <a:endParaRPr lang="en-GB"/>
          </a:p>
        </p:txBody>
      </p:sp>
    </p:spTree>
    <p:extLst>
      <p:ext uri="{BB962C8B-B14F-4D97-AF65-F5344CB8AC3E}">
        <p14:creationId xmlns:p14="http://schemas.microsoft.com/office/powerpoint/2010/main" val="12750700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5AD5D52-894C-4552-A79E-104ABB904F4A}" type="slidenum">
              <a:rPr lang="en-GB" smtClean="0">
                <a:solidFill>
                  <a:prstClr val="black"/>
                </a:solidFill>
              </a:rPr>
              <a:pPr/>
              <a:t>58</a:t>
            </a:fld>
            <a:endParaRPr lang="en-GB">
              <a:solidFill>
                <a:prstClr val="black"/>
              </a:solidFill>
            </a:endParaRPr>
          </a:p>
        </p:txBody>
      </p:sp>
    </p:spTree>
    <p:extLst>
      <p:ext uri="{BB962C8B-B14F-4D97-AF65-F5344CB8AC3E}">
        <p14:creationId xmlns:p14="http://schemas.microsoft.com/office/powerpoint/2010/main" val="16568856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5AD5D52-894C-4552-A79E-104ABB904F4A}" type="slidenum">
              <a:rPr lang="en-GB" smtClean="0"/>
              <a:pPr/>
              <a:t>12</a:t>
            </a:fld>
            <a:endParaRPr lang="en-GB"/>
          </a:p>
        </p:txBody>
      </p:sp>
    </p:spTree>
    <p:extLst>
      <p:ext uri="{BB962C8B-B14F-4D97-AF65-F5344CB8AC3E}">
        <p14:creationId xmlns:p14="http://schemas.microsoft.com/office/powerpoint/2010/main" val="6532219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5AD5D52-894C-4552-A79E-104ABB904F4A}" type="slidenum">
              <a:rPr lang="en-GB" smtClean="0"/>
              <a:pPr/>
              <a:t>59</a:t>
            </a:fld>
            <a:endParaRPr lang="en-GB"/>
          </a:p>
        </p:txBody>
      </p:sp>
    </p:spTree>
    <p:extLst>
      <p:ext uri="{BB962C8B-B14F-4D97-AF65-F5344CB8AC3E}">
        <p14:creationId xmlns:p14="http://schemas.microsoft.com/office/powerpoint/2010/main" val="11099615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5AD5D52-894C-4552-A79E-104ABB904F4A}" type="slidenum">
              <a:rPr lang="en-GB" smtClean="0"/>
              <a:pPr/>
              <a:t>60</a:t>
            </a:fld>
            <a:endParaRPr lang="en-GB"/>
          </a:p>
        </p:txBody>
      </p:sp>
    </p:spTree>
    <p:extLst>
      <p:ext uri="{BB962C8B-B14F-4D97-AF65-F5344CB8AC3E}">
        <p14:creationId xmlns:p14="http://schemas.microsoft.com/office/powerpoint/2010/main" val="3615332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5AD5D52-894C-4552-A79E-104ABB904F4A}" type="slidenum">
              <a:rPr lang="en-GB" smtClean="0"/>
              <a:pPr/>
              <a:t>61</a:t>
            </a:fld>
            <a:endParaRPr lang="en-GB"/>
          </a:p>
        </p:txBody>
      </p:sp>
    </p:spTree>
    <p:extLst>
      <p:ext uri="{BB962C8B-B14F-4D97-AF65-F5344CB8AC3E}">
        <p14:creationId xmlns:p14="http://schemas.microsoft.com/office/powerpoint/2010/main" val="42510162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5AD5D52-894C-4552-A79E-104ABB904F4A}" type="slidenum">
              <a:rPr lang="en-GB" smtClean="0"/>
              <a:pPr/>
              <a:t>62</a:t>
            </a:fld>
            <a:endParaRPr lang="en-GB"/>
          </a:p>
        </p:txBody>
      </p:sp>
    </p:spTree>
    <p:extLst>
      <p:ext uri="{BB962C8B-B14F-4D97-AF65-F5344CB8AC3E}">
        <p14:creationId xmlns:p14="http://schemas.microsoft.com/office/powerpoint/2010/main" val="8615144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5AD5D52-894C-4552-A79E-104ABB904F4A}" type="slidenum">
              <a:rPr lang="en-GB" smtClean="0"/>
              <a:pPr/>
              <a:t>63</a:t>
            </a:fld>
            <a:endParaRPr lang="en-GB"/>
          </a:p>
        </p:txBody>
      </p:sp>
    </p:spTree>
    <p:extLst>
      <p:ext uri="{BB962C8B-B14F-4D97-AF65-F5344CB8AC3E}">
        <p14:creationId xmlns:p14="http://schemas.microsoft.com/office/powerpoint/2010/main" val="23305897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5AD5D52-894C-4552-A79E-104ABB904F4A}" type="slidenum">
              <a:rPr lang="en-GB" smtClean="0"/>
              <a:pPr/>
              <a:t>64</a:t>
            </a:fld>
            <a:endParaRPr lang="en-GB"/>
          </a:p>
        </p:txBody>
      </p:sp>
    </p:spTree>
    <p:extLst>
      <p:ext uri="{BB962C8B-B14F-4D97-AF65-F5344CB8AC3E}">
        <p14:creationId xmlns:p14="http://schemas.microsoft.com/office/powerpoint/2010/main" val="40858005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5AD5D52-894C-4552-A79E-104ABB904F4A}" type="slidenum">
              <a:rPr lang="en-GB" smtClean="0"/>
              <a:pPr/>
              <a:t>65</a:t>
            </a:fld>
            <a:endParaRPr lang="en-GB"/>
          </a:p>
        </p:txBody>
      </p:sp>
    </p:spTree>
    <p:extLst>
      <p:ext uri="{BB962C8B-B14F-4D97-AF65-F5344CB8AC3E}">
        <p14:creationId xmlns:p14="http://schemas.microsoft.com/office/powerpoint/2010/main" val="235678370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5AD5D52-894C-4552-A79E-104ABB904F4A}" type="slidenum">
              <a:rPr lang="en-GB" smtClean="0"/>
              <a:pPr/>
              <a:t>66</a:t>
            </a:fld>
            <a:endParaRPr lang="en-GB"/>
          </a:p>
        </p:txBody>
      </p:sp>
    </p:spTree>
    <p:extLst>
      <p:ext uri="{BB962C8B-B14F-4D97-AF65-F5344CB8AC3E}">
        <p14:creationId xmlns:p14="http://schemas.microsoft.com/office/powerpoint/2010/main" val="73434309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5AD5D52-894C-4552-A79E-104ABB904F4A}" type="slidenum">
              <a:rPr lang="en-GB" smtClean="0"/>
              <a:pPr/>
              <a:t>67</a:t>
            </a:fld>
            <a:endParaRPr lang="en-GB"/>
          </a:p>
        </p:txBody>
      </p:sp>
    </p:spTree>
    <p:extLst>
      <p:ext uri="{BB962C8B-B14F-4D97-AF65-F5344CB8AC3E}">
        <p14:creationId xmlns:p14="http://schemas.microsoft.com/office/powerpoint/2010/main" val="93213288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5AD5D52-894C-4552-A79E-104ABB904F4A}" type="slidenum">
              <a:rPr lang="en-GB" smtClean="0"/>
              <a:pPr/>
              <a:t>68</a:t>
            </a:fld>
            <a:endParaRPr lang="en-GB"/>
          </a:p>
        </p:txBody>
      </p:sp>
    </p:spTree>
    <p:extLst>
      <p:ext uri="{BB962C8B-B14F-4D97-AF65-F5344CB8AC3E}">
        <p14:creationId xmlns:p14="http://schemas.microsoft.com/office/powerpoint/2010/main" val="8808454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5AD5D52-894C-4552-A79E-104ABB904F4A}" type="slidenum">
              <a:rPr lang="en-GB" smtClean="0"/>
              <a:pPr/>
              <a:t>30</a:t>
            </a:fld>
            <a:endParaRPr lang="en-GB"/>
          </a:p>
        </p:txBody>
      </p:sp>
    </p:spTree>
    <p:extLst>
      <p:ext uri="{BB962C8B-B14F-4D97-AF65-F5344CB8AC3E}">
        <p14:creationId xmlns:p14="http://schemas.microsoft.com/office/powerpoint/2010/main" val="18688713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5AD5D52-894C-4552-A79E-104ABB904F4A}" type="slidenum">
              <a:rPr lang="en-GB" smtClean="0"/>
              <a:pPr/>
              <a:t>70</a:t>
            </a:fld>
            <a:endParaRPr lang="en-GB"/>
          </a:p>
        </p:txBody>
      </p:sp>
    </p:spTree>
    <p:extLst>
      <p:ext uri="{BB962C8B-B14F-4D97-AF65-F5344CB8AC3E}">
        <p14:creationId xmlns:p14="http://schemas.microsoft.com/office/powerpoint/2010/main" val="370704119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D5AD5D52-894C-4552-A79E-104ABB904F4A}" type="slidenum">
              <a:rPr lang="en-GB" smtClean="0"/>
              <a:pPr/>
              <a:t>71</a:t>
            </a:fld>
            <a:endParaRPr lang="en-GB"/>
          </a:p>
        </p:txBody>
      </p:sp>
    </p:spTree>
    <p:extLst>
      <p:ext uri="{BB962C8B-B14F-4D97-AF65-F5344CB8AC3E}">
        <p14:creationId xmlns:p14="http://schemas.microsoft.com/office/powerpoint/2010/main" val="56406789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5AD5D52-894C-4552-A79E-104ABB904F4A}" type="slidenum">
              <a:rPr lang="en-GB" smtClean="0"/>
              <a:pPr/>
              <a:t>73</a:t>
            </a:fld>
            <a:endParaRPr lang="en-GB"/>
          </a:p>
        </p:txBody>
      </p:sp>
    </p:spTree>
    <p:extLst>
      <p:ext uri="{BB962C8B-B14F-4D97-AF65-F5344CB8AC3E}">
        <p14:creationId xmlns:p14="http://schemas.microsoft.com/office/powerpoint/2010/main" val="205668336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5AD5D52-894C-4552-A79E-104ABB904F4A}" type="slidenum">
              <a:rPr lang="en-GB" smtClean="0"/>
              <a:pPr/>
              <a:t>74</a:t>
            </a:fld>
            <a:endParaRPr lang="en-GB"/>
          </a:p>
        </p:txBody>
      </p:sp>
    </p:spTree>
    <p:extLst>
      <p:ext uri="{BB962C8B-B14F-4D97-AF65-F5344CB8AC3E}">
        <p14:creationId xmlns:p14="http://schemas.microsoft.com/office/powerpoint/2010/main" val="199525780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5AD5D52-894C-4552-A79E-104ABB904F4A}" type="slidenum">
              <a:rPr lang="en-GB" smtClean="0"/>
              <a:pPr/>
              <a:t>75</a:t>
            </a:fld>
            <a:endParaRPr lang="en-GB"/>
          </a:p>
        </p:txBody>
      </p:sp>
    </p:spTree>
    <p:extLst>
      <p:ext uri="{BB962C8B-B14F-4D97-AF65-F5344CB8AC3E}">
        <p14:creationId xmlns:p14="http://schemas.microsoft.com/office/powerpoint/2010/main" val="300171096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5AD5D52-894C-4552-A79E-104ABB904F4A}" type="slidenum">
              <a:rPr lang="en-GB" smtClean="0"/>
              <a:pPr/>
              <a:t>80</a:t>
            </a:fld>
            <a:endParaRPr lang="en-GB"/>
          </a:p>
        </p:txBody>
      </p:sp>
    </p:spTree>
    <p:extLst>
      <p:ext uri="{BB962C8B-B14F-4D97-AF65-F5344CB8AC3E}">
        <p14:creationId xmlns:p14="http://schemas.microsoft.com/office/powerpoint/2010/main" val="233890506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5AD5D52-894C-4552-A79E-104ABB904F4A}" type="slidenum">
              <a:rPr lang="en-GB" smtClean="0"/>
              <a:pPr/>
              <a:t>81</a:t>
            </a:fld>
            <a:endParaRPr lang="en-GB"/>
          </a:p>
        </p:txBody>
      </p:sp>
    </p:spTree>
    <p:extLst>
      <p:ext uri="{BB962C8B-B14F-4D97-AF65-F5344CB8AC3E}">
        <p14:creationId xmlns:p14="http://schemas.microsoft.com/office/powerpoint/2010/main" val="5222977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5AD5D52-894C-4552-A79E-104ABB904F4A}" type="slidenum">
              <a:rPr lang="en-GB" smtClean="0"/>
              <a:pPr/>
              <a:t>82</a:t>
            </a:fld>
            <a:endParaRPr lang="en-GB"/>
          </a:p>
        </p:txBody>
      </p:sp>
    </p:spTree>
    <p:extLst>
      <p:ext uri="{BB962C8B-B14F-4D97-AF65-F5344CB8AC3E}">
        <p14:creationId xmlns:p14="http://schemas.microsoft.com/office/powerpoint/2010/main" val="148015312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5AD5D52-894C-4552-A79E-104ABB904F4A}" type="slidenum">
              <a:rPr lang="en-GB" smtClean="0"/>
              <a:pPr/>
              <a:t>83</a:t>
            </a:fld>
            <a:endParaRPr lang="en-GB"/>
          </a:p>
        </p:txBody>
      </p:sp>
    </p:spTree>
    <p:extLst>
      <p:ext uri="{BB962C8B-B14F-4D97-AF65-F5344CB8AC3E}">
        <p14:creationId xmlns:p14="http://schemas.microsoft.com/office/powerpoint/2010/main" val="312675103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5AD5D52-894C-4552-A79E-104ABB904F4A}" type="slidenum">
              <a:rPr lang="en-GB" smtClean="0"/>
              <a:pPr/>
              <a:t>84</a:t>
            </a:fld>
            <a:endParaRPr lang="en-GB"/>
          </a:p>
        </p:txBody>
      </p:sp>
    </p:spTree>
    <p:extLst>
      <p:ext uri="{BB962C8B-B14F-4D97-AF65-F5344CB8AC3E}">
        <p14:creationId xmlns:p14="http://schemas.microsoft.com/office/powerpoint/2010/main" val="3612001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5AD5D52-894C-4552-A79E-104ABB904F4A}" type="slidenum">
              <a:rPr lang="en-GB" smtClean="0"/>
              <a:pPr/>
              <a:t>33</a:t>
            </a:fld>
            <a:endParaRPr lang="en-GB"/>
          </a:p>
        </p:txBody>
      </p:sp>
    </p:spTree>
    <p:extLst>
      <p:ext uri="{BB962C8B-B14F-4D97-AF65-F5344CB8AC3E}">
        <p14:creationId xmlns:p14="http://schemas.microsoft.com/office/powerpoint/2010/main" val="385253449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5AD5D52-894C-4552-A79E-104ABB904F4A}" type="slidenum">
              <a:rPr lang="en-GB" smtClean="0"/>
              <a:pPr/>
              <a:t>85</a:t>
            </a:fld>
            <a:endParaRPr lang="en-GB"/>
          </a:p>
        </p:txBody>
      </p:sp>
    </p:spTree>
    <p:extLst>
      <p:ext uri="{BB962C8B-B14F-4D97-AF65-F5344CB8AC3E}">
        <p14:creationId xmlns:p14="http://schemas.microsoft.com/office/powerpoint/2010/main" val="111620064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5AD5D52-894C-4552-A79E-104ABB904F4A}" type="slidenum">
              <a:rPr lang="en-GB" smtClean="0"/>
              <a:pPr/>
              <a:t>86</a:t>
            </a:fld>
            <a:endParaRPr lang="en-GB"/>
          </a:p>
        </p:txBody>
      </p:sp>
    </p:spTree>
    <p:extLst>
      <p:ext uri="{BB962C8B-B14F-4D97-AF65-F5344CB8AC3E}">
        <p14:creationId xmlns:p14="http://schemas.microsoft.com/office/powerpoint/2010/main" val="267602096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5AD5D52-894C-4552-A79E-104ABB904F4A}" type="slidenum">
              <a:rPr lang="en-GB" smtClean="0"/>
              <a:pPr/>
              <a:t>87</a:t>
            </a:fld>
            <a:endParaRPr lang="en-GB"/>
          </a:p>
        </p:txBody>
      </p:sp>
    </p:spTree>
    <p:extLst>
      <p:ext uri="{BB962C8B-B14F-4D97-AF65-F5344CB8AC3E}">
        <p14:creationId xmlns:p14="http://schemas.microsoft.com/office/powerpoint/2010/main" val="153012883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5AD5D52-894C-4552-A79E-104ABB904F4A}" type="slidenum">
              <a:rPr lang="en-GB" smtClean="0"/>
              <a:pPr/>
              <a:t>88</a:t>
            </a:fld>
            <a:endParaRPr lang="en-GB"/>
          </a:p>
        </p:txBody>
      </p:sp>
    </p:spTree>
    <p:extLst>
      <p:ext uri="{BB962C8B-B14F-4D97-AF65-F5344CB8AC3E}">
        <p14:creationId xmlns:p14="http://schemas.microsoft.com/office/powerpoint/2010/main" val="68547528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5AD5D52-894C-4552-A79E-104ABB904F4A}" type="slidenum">
              <a:rPr lang="en-GB" smtClean="0"/>
              <a:pPr/>
              <a:t>89</a:t>
            </a:fld>
            <a:endParaRPr lang="en-GB"/>
          </a:p>
        </p:txBody>
      </p:sp>
    </p:spTree>
    <p:extLst>
      <p:ext uri="{BB962C8B-B14F-4D97-AF65-F5344CB8AC3E}">
        <p14:creationId xmlns:p14="http://schemas.microsoft.com/office/powerpoint/2010/main" val="381714380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5AD5D52-894C-4552-A79E-104ABB904F4A}" type="slidenum">
              <a:rPr lang="en-GB" smtClean="0"/>
              <a:pPr/>
              <a:t>90</a:t>
            </a:fld>
            <a:endParaRPr lang="en-GB"/>
          </a:p>
        </p:txBody>
      </p:sp>
    </p:spTree>
    <p:extLst>
      <p:ext uri="{BB962C8B-B14F-4D97-AF65-F5344CB8AC3E}">
        <p14:creationId xmlns:p14="http://schemas.microsoft.com/office/powerpoint/2010/main" val="85437970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5AD5D52-894C-4552-A79E-104ABB904F4A}" type="slidenum">
              <a:rPr lang="en-GB" smtClean="0"/>
              <a:pPr/>
              <a:t>91</a:t>
            </a:fld>
            <a:endParaRPr lang="en-GB"/>
          </a:p>
        </p:txBody>
      </p:sp>
    </p:spTree>
    <p:extLst>
      <p:ext uri="{BB962C8B-B14F-4D97-AF65-F5344CB8AC3E}">
        <p14:creationId xmlns:p14="http://schemas.microsoft.com/office/powerpoint/2010/main" val="182960936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5AD5D52-894C-4552-A79E-104ABB904F4A}" type="slidenum">
              <a:rPr lang="en-GB" smtClean="0">
                <a:solidFill>
                  <a:prstClr val="black"/>
                </a:solidFill>
              </a:rPr>
              <a:pPr/>
              <a:t>92</a:t>
            </a:fld>
            <a:endParaRPr lang="en-GB">
              <a:solidFill>
                <a:prstClr val="black"/>
              </a:solidFill>
            </a:endParaRPr>
          </a:p>
        </p:txBody>
      </p:sp>
    </p:spTree>
    <p:extLst>
      <p:ext uri="{BB962C8B-B14F-4D97-AF65-F5344CB8AC3E}">
        <p14:creationId xmlns:p14="http://schemas.microsoft.com/office/powerpoint/2010/main" val="360128694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5AD5D52-894C-4552-A79E-104ABB904F4A}" type="slidenum">
              <a:rPr lang="en-GB" smtClean="0">
                <a:solidFill>
                  <a:prstClr val="black"/>
                </a:solidFill>
              </a:rPr>
              <a:pPr/>
              <a:t>93</a:t>
            </a:fld>
            <a:endParaRPr lang="en-GB">
              <a:solidFill>
                <a:prstClr val="black"/>
              </a:solidFill>
            </a:endParaRPr>
          </a:p>
        </p:txBody>
      </p:sp>
    </p:spTree>
    <p:extLst>
      <p:ext uri="{BB962C8B-B14F-4D97-AF65-F5344CB8AC3E}">
        <p14:creationId xmlns:p14="http://schemas.microsoft.com/office/powerpoint/2010/main" val="138980429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D5AD5D52-894C-4552-A79E-104ABB904F4A}" type="slidenum">
              <a:rPr lang="en-GB" smtClean="0"/>
              <a:pPr/>
              <a:t>97</a:t>
            </a:fld>
            <a:endParaRPr lang="en-GB"/>
          </a:p>
        </p:txBody>
      </p:sp>
    </p:spTree>
    <p:extLst>
      <p:ext uri="{BB962C8B-B14F-4D97-AF65-F5344CB8AC3E}">
        <p14:creationId xmlns:p14="http://schemas.microsoft.com/office/powerpoint/2010/main" val="29220224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5AD5D52-894C-4552-A79E-104ABB904F4A}" type="slidenum">
              <a:rPr lang="en-GB" smtClean="0"/>
              <a:pPr/>
              <a:t>34</a:t>
            </a:fld>
            <a:endParaRPr lang="en-GB"/>
          </a:p>
        </p:txBody>
      </p:sp>
    </p:spTree>
    <p:extLst>
      <p:ext uri="{BB962C8B-B14F-4D97-AF65-F5344CB8AC3E}">
        <p14:creationId xmlns:p14="http://schemas.microsoft.com/office/powerpoint/2010/main" val="77402600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5AD5D52-894C-4552-A79E-104ABB904F4A}" type="slidenum">
              <a:rPr lang="en-GB" smtClean="0"/>
              <a:pPr/>
              <a:t>99</a:t>
            </a:fld>
            <a:endParaRPr lang="en-GB"/>
          </a:p>
        </p:txBody>
      </p:sp>
    </p:spTree>
    <p:extLst>
      <p:ext uri="{BB962C8B-B14F-4D97-AF65-F5344CB8AC3E}">
        <p14:creationId xmlns:p14="http://schemas.microsoft.com/office/powerpoint/2010/main" val="180645533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5AD5D52-894C-4552-A79E-104ABB904F4A}" type="slidenum">
              <a:rPr lang="en-GB" smtClean="0"/>
              <a:pPr/>
              <a:t>100</a:t>
            </a:fld>
            <a:endParaRPr lang="en-GB"/>
          </a:p>
        </p:txBody>
      </p:sp>
    </p:spTree>
    <p:extLst>
      <p:ext uri="{BB962C8B-B14F-4D97-AF65-F5344CB8AC3E}">
        <p14:creationId xmlns:p14="http://schemas.microsoft.com/office/powerpoint/2010/main" val="159727294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5AD5D52-894C-4552-A79E-104ABB904F4A}" type="slidenum">
              <a:rPr lang="en-GB" smtClean="0"/>
              <a:pPr/>
              <a:t>106</a:t>
            </a:fld>
            <a:endParaRPr lang="en-GB"/>
          </a:p>
        </p:txBody>
      </p:sp>
    </p:spTree>
    <p:extLst>
      <p:ext uri="{BB962C8B-B14F-4D97-AF65-F5344CB8AC3E}">
        <p14:creationId xmlns:p14="http://schemas.microsoft.com/office/powerpoint/2010/main" val="240717877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5AD5D52-894C-4552-A79E-104ABB904F4A}" type="slidenum">
              <a:rPr lang="en-GB" smtClean="0"/>
              <a:pPr/>
              <a:t>113</a:t>
            </a:fld>
            <a:endParaRPr lang="en-GB"/>
          </a:p>
        </p:txBody>
      </p:sp>
    </p:spTree>
    <p:extLst>
      <p:ext uri="{BB962C8B-B14F-4D97-AF65-F5344CB8AC3E}">
        <p14:creationId xmlns:p14="http://schemas.microsoft.com/office/powerpoint/2010/main" val="276178002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bwMode="auto">
          <a:noFill/>
          <a:ln>
            <a:solidFill>
              <a:srgbClr val="000000"/>
            </a:solidFill>
            <a:miter lim="800000"/>
            <a:headEnd/>
            <a:tailEnd/>
          </a:ln>
        </p:spPr>
      </p:sp>
      <p:sp>
        <p:nvSpPr>
          <p:cNvPr id="13619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a:p>
        </p:txBody>
      </p:sp>
      <p:sp>
        <p:nvSpPr>
          <p:cNvPr id="1361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D147B8E-27B9-4DFC-A984-BFC85C084380}" type="slidenum">
              <a:rPr lang="en-GB" smtClean="0"/>
              <a:pPr/>
              <a:t>115</a:t>
            </a:fld>
            <a:endParaRPr lang="en-GB"/>
          </a:p>
        </p:txBody>
      </p:sp>
    </p:spTree>
    <p:extLst>
      <p:ext uri="{BB962C8B-B14F-4D97-AF65-F5344CB8AC3E}">
        <p14:creationId xmlns:p14="http://schemas.microsoft.com/office/powerpoint/2010/main" val="56738237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5AD5D52-894C-4552-A79E-104ABB904F4A}" type="slidenum">
              <a:rPr lang="en-GB" smtClean="0"/>
              <a:pPr/>
              <a:t>116</a:t>
            </a:fld>
            <a:endParaRPr lang="en-GB"/>
          </a:p>
        </p:txBody>
      </p:sp>
    </p:spTree>
    <p:extLst>
      <p:ext uri="{BB962C8B-B14F-4D97-AF65-F5344CB8AC3E}">
        <p14:creationId xmlns:p14="http://schemas.microsoft.com/office/powerpoint/2010/main" val="391860673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5AD5D52-894C-4552-A79E-104ABB904F4A}" type="slidenum">
              <a:rPr lang="en-GB" smtClean="0"/>
              <a:pPr/>
              <a:t>117</a:t>
            </a:fld>
            <a:endParaRPr lang="en-GB"/>
          </a:p>
        </p:txBody>
      </p:sp>
    </p:spTree>
    <p:extLst>
      <p:ext uri="{BB962C8B-B14F-4D97-AF65-F5344CB8AC3E}">
        <p14:creationId xmlns:p14="http://schemas.microsoft.com/office/powerpoint/2010/main" val="428665781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5AD5D52-894C-4552-A79E-104ABB904F4A}" type="slidenum">
              <a:rPr lang="en-GB" smtClean="0"/>
              <a:pPr/>
              <a:t>120</a:t>
            </a:fld>
            <a:endParaRPr lang="en-GB"/>
          </a:p>
        </p:txBody>
      </p:sp>
    </p:spTree>
    <p:extLst>
      <p:ext uri="{BB962C8B-B14F-4D97-AF65-F5344CB8AC3E}">
        <p14:creationId xmlns:p14="http://schemas.microsoft.com/office/powerpoint/2010/main" val="165741826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5AD5D52-894C-4552-A79E-104ABB904F4A}" type="slidenum">
              <a:rPr lang="en-GB" smtClean="0"/>
              <a:pPr/>
              <a:t>121</a:t>
            </a:fld>
            <a:endParaRPr lang="en-GB"/>
          </a:p>
        </p:txBody>
      </p:sp>
    </p:spTree>
    <p:extLst>
      <p:ext uri="{BB962C8B-B14F-4D97-AF65-F5344CB8AC3E}">
        <p14:creationId xmlns:p14="http://schemas.microsoft.com/office/powerpoint/2010/main" val="331902834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5AD5D52-894C-4552-A79E-104ABB904F4A}" type="slidenum">
              <a:rPr lang="en-GB" smtClean="0"/>
              <a:pPr/>
              <a:t>122</a:t>
            </a:fld>
            <a:endParaRPr lang="en-GB"/>
          </a:p>
        </p:txBody>
      </p:sp>
    </p:spTree>
    <p:extLst>
      <p:ext uri="{BB962C8B-B14F-4D97-AF65-F5344CB8AC3E}">
        <p14:creationId xmlns:p14="http://schemas.microsoft.com/office/powerpoint/2010/main" val="5775062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5AD5D52-894C-4552-A79E-104ABB904F4A}" type="slidenum">
              <a:rPr lang="en-GB" smtClean="0"/>
              <a:pPr/>
              <a:t>37</a:t>
            </a:fld>
            <a:endParaRPr lang="en-GB"/>
          </a:p>
        </p:txBody>
      </p:sp>
    </p:spTree>
    <p:extLst>
      <p:ext uri="{BB962C8B-B14F-4D97-AF65-F5344CB8AC3E}">
        <p14:creationId xmlns:p14="http://schemas.microsoft.com/office/powerpoint/2010/main" val="93971138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5AD5D52-894C-4552-A79E-104ABB904F4A}" type="slidenum">
              <a:rPr lang="en-GB" smtClean="0"/>
              <a:pPr/>
              <a:t>123</a:t>
            </a:fld>
            <a:endParaRPr lang="en-GB"/>
          </a:p>
        </p:txBody>
      </p:sp>
    </p:spTree>
    <p:extLst>
      <p:ext uri="{BB962C8B-B14F-4D97-AF65-F5344CB8AC3E}">
        <p14:creationId xmlns:p14="http://schemas.microsoft.com/office/powerpoint/2010/main" val="157536476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5AD5D52-894C-4552-A79E-104ABB904F4A}" type="slidenum">
              <a:rPr lang="en-GB" smtClean="0"/>
              <a:pPr/>
              <a:t>124</a:t>
            </a:fld>
            <a:endParaRPr lang="en-GB"/>
          </a:p>
        </p:txBody>
      </p:sp>
    </p:spTree>
    <p:extLst>
      <p:ext uri="{BB962C8B-B14F-4D97-AF65-F5344CB8AC3E}">
        <p14:creationId xmlns:p14="http://schemas.microsoft.com/office/powerpoint/2010/main" val="345535158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p:spPr>
      </p:sp>
      <p:sp>
        <p:nvSpPr>
          <p:cNvPr id="13824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a:p>
        </p:txBody>
      </p:sp>
      <p:sp>
        <p:nvSpPr>
          <p:cNvPr id="1382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C022110-20A6-499B-83C4-A2A0F22521CA}" type="slidenum">
              <a:rPr lang="en-GB" smtClean="0"/>
              <a:pPr/>
              <a:t>125</a:t>
            </a:fld>
            <a:endParaRPr lang="en-GB"/>
          </a:p>
        </p:txBody>
      </p:sp>
    </p:spTree>
    <p:extLst>
      <p:ext uri="{BB962C8B-B14F-4D97-AF65-F5344CB8AC3E}">
        <p14:creationId xmlns:p14="http://schemas.microsoft.com/office/powerpoint/2010/main" val="129608177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bwMode="auto">
          <a:noFill/>
          <a:ln>
            <a:solidFill>
              <a:srgbClr val="000000"/>
            </a:solidFill>
            <a:miter lim="800000"/>
            <a:headEnd/>
            <a:tailEnd/>
          </a:ln>
        </p:spPr>
      </p:sp>
      <p:sp>
        <p:nvSpPr>
          <p:cNvPr id="13926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a:p>
        </p:txBody>
      </p:sp>
      <p:sp>
        <p:nvSpPr>
          <p:cNvPr id="1392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E3A6305-A802-4357-B289-6C97F8C57235}" type="slidenum">
              <a:rPr lang="en-GB" smtClean="0"/>
              <a:pPr/>
              <a:t>126</a:t>
            </a:fld>
            <a:endParaRPr lang="en-GB"/>
          </a:p>
        </p:txBody>
      </p:sp>
    </p:spTree>
    <p:extLst>
      <p:ext uri="{BB962C8B-B14F-4D97-AF65-F5344CB8AC3E}">
        <p14:creationId xmlns:p14="http://schemas.microsoft.com/office/powerpoint/2010/main" val="428672136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5AD5D52-894C-4552-A79E-104ABB904F4A}" type="slidenum">
              <a:rPr lang="en-GB" smtClean="0"/>
              <a:pPr/>
              <a:t>127</a:t>
            </a:fld>
            <a:endParaRPr lang="en-GB"/>
          </a:p>
        </p:txBody>
      </p:sp>
    </p:spTree>
    <p:extLst>
      <p:ext uri="{BB962C8B-B14F-4D97-AF65-F5344CB8AC3E}">
        <p14:creationId xmlns:p14="http://schemas.microsoft.com/office/powerpoint/2010/main" val="392774970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5AD5D52-894C-4552-A79E-104ABB904F4A}" type="slidenum">
              <a:rPr lang="en-GB" smtClean="0"/>
              <a:pPr/>
              <a:t>128</a:t>
            </a:fld>
            <a:endParaRPr lang="en-GB"/>
          </a:p>
        </p:txBody>
      </p:sp>
    </p:spTree>
    <p:extLst>
      <p:ext uri="{BB962C8B-B14F-4D97-AF65-F5344CB8AC3E}">
        <p14:creationId xmlns:p14="http://schemas.microsoft.com/office/powerpoint/2010/main" val="318747357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5AD5D52-894C-4552-A79E-104ABB904F4A}" type="slidenum">
              <a:rPr lang="en-GB" smtClean="0"/>
              <a:pPr/>
              <a:t>129</a:t>
            </a:fld>
            <a:endParaRPr lang="en-GB"/>
          </a:p>
        </p:txBody>
      </p:sp>
    </p:spTree>
    <p:extLst>
      <p:ext uri="{BB962C8B-B14F-4D97-AF65-F5344CB8AC3E}">
        <p14:creationId xmlns:p14="http://schemas.microsoft.com/office/powerpoint/2010/main" val="264406200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bwMode="auto">
          <a:noFill/>
          <a:ln>
            <a:solidFill>
              <a:srgbClr val="000000"/>
            </a:solidFill>
            <a:miter lim="800000"/>
            <a:headEnd/>
            <a:tailEnd/>
          </a:ln>
        </p:spPr>
      </p:sp>
      <p:sp>
        <p:nvSpPr>
          <p:cNvPr id="14745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a:p>
        </p:txBody>
      </p:sp>
      <p:sp>
        <p:nvSpPr>
          <p:cNvPr id="1474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3DC3E30-4D30-4284-8F4A-5F34BA03169E}" type="slidenum">
              <a:rPr lang="en-GB" smtClean="0"/>
              <a:pPr/>
              <a:t>130</a:t>
            </a:fld>
            <a:endParaRPr lang="en-GB"/>
          </a:p>
        </p:txBody>
      </p:sp>
    </p:spTree>
    <p:extLst>
      <p:ext uri="{BB962C8B-B14F-4D97-AF65-F5344CB8AC3E}">
        <p14:creationId xmlns:p14="http://schemas.microsoft.com/office/powerpoint/2010/main" val="401299340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5AD5D52-894C-4552-A79E-104ABB904F4A}" type="slidenum">
              <a:rPr lang="en-GB" smtClean="0"/>
              <a:pPr/>
              <a:t>131</a:t>
            </a:fld>
            <a:endParaRPr lang="en-GB"/>
          </a:p>
        </p:txBody>
      </p:sp>
    </p:spTree>
    <p:extLst>
      <p:ext uri="{BB962C8B-B14F-4D97-AF65-F5344CB8AC3E}">
        <p14:creationId xmlns:p14="http://schemas.microsoft.com/office/powerpoint/2010/main" val="30662914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bwMode="auto">
          <a:noFill/>
          <a:ln>
            <a:solidFill>
              <a:srgbClr val="000000"/>
            </a:solidFill>
            <a:miter lim="800000"/>
            <a:headEnd/>
            <a:tailEnd/>
          </a:ln>
        </p:spPr>
      </p:sp>
      <p:sp>
        <p:nvSpPr>
          <p:cNvPr id="14848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a:p>
        </p:txBody>
      </p:sp>
      <p:sp>
        <p:nvSpPr>
          <p:cNvPr id="1484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6510584-1DA8-4259-90A3-3D91759BEBF6}" type="slidenum">
              <a:rPr lang="en-GB" smtClean="0"/>
              <a:pPr/>
              <a:t>132</a:t>
            </a:fld>
            <a:endParaRPr lang="en-GB"/>
          </a:p>
        </p:txBody>
      </p:sp>
    </p:spTree>
    <p:extLst>
      <p:ext uri="{BB962C8B-B14F-4D97-AF65-F5344CB8AC3E}">
        <p14:creationId xmlns:p14="http://schemas.microsoft.com/office/powerpoint/2010/main" val="12034037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5AD5D52-894C-4552-A79E-104ABB904F4A}" type="slidenum">
              <a:rPr lang="en-GB" smtClean="0"/>
              <a:pPr/>
              <a:t>38</a:t>
            </a:fld>
            <a:endParaRPr lang="en-GB"/>
          </a:p>
        </p:txBody>
      </p:sp>
    </p:spTree>
    <p:extLst>
      <p:ext uri="{BB962C8B-B14F-4D97-AF65-F5344CB8AC3E}">
        <p14:creationId xmlns:p14="http://schemas.microsoft.com/office/powerpoint/2010/main" val="59842330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5AD5D52-894C-4552-A79E-104ABB904F4A}" type="slidenum">
              <a:rPr lang="en-GB" smtClean="0"/>
              <a:pPr/>
              <a:t>133</a:t>
            </a:fld>
            <a:endParaRPr lang="en-GB"/>
          </a:p>
        </p:txBody>
      </p:sp>
    </p:spTree>
    <p:extLst>
      <p:ext uri="{BB962C8B-B14F-4D97-AF65-F5344CB8AC3E}">
        <p14:creationId xmlns:p14="http://schemas.microsoft.com/office/powerpoint/2010/main" val="110865694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5AD5D52-894C-4552-A79E-104ABB904F4A}" type="slidenum">
              <a:rPr lang="en-GB" smtClean="0"/>
              <a:pPr/>
              <a:t>134</a:t>
            </a:fld>
            <a:endParaRPr lang="en-GB"/>
          </a:p>
        </p:txBody>
      </p:sp>
    </p:spTree>
    <p:extLst>
      <p:ext uri="{BB962C8B-B14F-4D97-AF65-F5344CB8AC3E}">
        <p14:creationId xmlns:p14="http://schemas.microsoft.com/office/powerpoint/2010/main" val="48519083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5AD5D52-894C-4552-A79E-104ABB904F4A}" type="slidenum">
              <a:rPr lang="en-GB" smtClean="0"/>
              <a:pPr/>
              <a:t>135</a:t>
            </a:fld>
            <a:endParaRPr lang="en-GB"/>
          </a:p>
        </p:txBody>
      </p:sp>
    </p:spTree>
    <p:extLst>
      <p:ext uri="{BB962C8B-B14F-4D97-AF65-F5344CB8AC3E}">
        <p14:creationId xmlns:p14="http://schemas.microsoft.com/office/powerpoint/2010/main" val="82723790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5AD5D52-894C-4552-A79E-104ABB904F4A}" type="slidenum">
              <a:rPr lang="en-GB" smtClean="0"/>
              <a:pPr/>
              <a:t>136</a:t>
            </a:fld>
            <a:endParaRPr lang="en-GB"/>
          </a:p>
        </p:txBody>
      </p:sp>
    </p:spTree>
    <p:extLst>
      <p:ext uri="{BB962C8B-B14F-4D97-AF65-F5344CB8AC3E}">
        <p14:creationId xmlns:p14="http://schemas.microsoft.com/office/powerpoint/2010/main" val="1385698704"/>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5AD5D52-894C-4552-A79E-104ABB904F4A}" type="slidenum">
              <a:rPr lang="en-GB" smtClean="0"/>
              <a:pPr/>
              <a:t>137</a:t>
            </a:fld>
            <a:endParaRPr lang="en-GB"/>
          </a:p>
        </p:txBody>
      </p:sp>
    </p:spTree>
    <p:extLst>
      <p:ext uri="{BB962C8B-B14F-4D97-AF65-F5344CB8AC3E}">
        <p14:creationId xmlns:p14="http://schemas.microsoft.com/office/powerpoint/2010/main" val="100715402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5AD5D52-894C-4552-A79E-104ABB904F4A}" type="slidenum">
              <a:rPr lang="en-GB" smtClean="0"/>
              <a:pPr/>
              <a:t>138</a:t>
            </a:fld>
            <a:endParaRPr lang="en-GB"/>
          </a:p>
        </p:txBody>
      </p:sp>
    </p:spTree>
    <p:extLst>
      <p:ext uri="{BB962C8B-B14F-4D97-AF65-F5344CB8AC3E}">
        <p14:creationId xmlns:p14="http://schemas.microsoft.com/office/powerpoint/2010/main" val="1248543409"/>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p:cNvSpPr>
            <a:spLocks noGrp="1" noRot="1" noChangeAspect="1" noTextEdit="1"/>
          </p:cNvSpPr>
          <p:nvPr>
            <p:ph type="sldImg"/>
          </p:nvPr>
        </p:nvSpPr>
        <p:spPr bwMode="auto">
          <a:noFill/>
          <a:ln>
            <a:solidFill>
              <a:srgbClr val="000000"/>
            </a:solidFill>
            <a:miter lim="800000"/>
            <a:headEnd/>
            <a:tailEnd/>
          </a:ln>
        </p:spPr>
      </p:sp>
      <p:sp>
        <p:nvSpPr>
          <p:cNvPr id="15053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a:p>
        </p:txBody>
      </p:sp>
      <p:sp>
        <p:nvSpPr>
          <p:cNvPr id="1505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3D54119-C0E3-4251-9CE4-2587D8E675CB}" type="slidenum">
              <a:rPr lang="en-GB" smtClean="0"/>
              <a:pPr/>
              <a:t>141</a:t>
            </a:fld>
            <a:endParaRPr lang="en-GB"/>
          </a:p>
        </p:txBody>
      </p:sp>
    </p:spTree>
    <p:extLst>
      <p:ext uri="{BB962C8B-B14F-4D97-AF65-F5344CB8AC3E}">
        <p14:creationId xmlns:p14="http://schemas.microsoft.com/office/powerpoint/2010/main" val="3158609439"/>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p:cNvSpPr>
            <a:spLocks noGrp="1" noRot="1" noChangeAspect="1" noTextEdit="1"/>
          </p:cNvSpPr>
          <p:nvPr>
            <p:ph type="sldImg"/>
          </p:nvPr>
        </p:nvSpPr>
        <p:spPr bwMode="auto">
          <a:noFill/>
          <a:ln>
            <a:solidFill>
              <a:srgbClr val="000000"/>
            </a:solidFill>
            <a:miter lim="800000"/>
            <a:headEnd/>
            <a:tailEnd/>
          </a:ln>
        </p:spPr>
      </p:sp>
      <p:sp>
        <p:nvSpPr>
          <p:cNvPr id="15053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a:p>
        </p:txBody>
      </p:sp>
      <p:sp>
        <p:nvSpPr>
          <p:cNvPr id="1505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3D54119-C0E3-4251-9CE4-2587D8E675CB}" type="slidenum">
              <a:rPr lang="en-GB" smtClean="0"/>
              <a:pPr/>
              <a:t>142</a:t>
            </a:fld>
            <a:endParaRPr lang="en-GB"/>
          </a:p>
        </p:txBody>
      </p:sp>
    </p:spTree>
    <p:extLst>
      <p:ext uri="{BB962C8B-B14F-4D97-AF65-F5344CB8AC3E}">
        <p14:creationId xmlns:p14="http://schemas.microsoft.com/office/powerpoint/2010/main" val="3594602688"/>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5AD5D52-894C-4552-A79E-104ABB904F4A}" type="slidenum">
              <a:rPr lang="en-GB" smtClean="0"/>
              <a:pPr/>
              <a:t>144</a:t>
            </a:fld>
            <a:endParaRPr lang="en-GB"/>
          </a:p>
        </p:txBody>
      </p:sp>
    </p:spTree>
    <p:extLst>
      <p:ext uri="{BB962C8B-B14F-4D97-AF65-F5344CB8AC3E}">
        <p14:creationId xmlns:p14="http://schemas.microsoft.com/office/powerpoint/2010/main" val="2582891745"/>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5AD5D52-894C-4552-A79E-104ABB904F4A}" type="slidenum">
              <a:rPr lang="en-GB" smtClean="0"/>
              <a:pPr/>
              <a:t>145</a:t>
            </a:fld>
            <a:endParaRPr lang="en-GB"/>
          </a:p>
        </p:txBody>
      </p:sp>
    </p:spTree>
    <p:extLst>
      <p:ext uri="{BB962C8B-B14F-4D97-AF65-F5344CB8AC3E}">
        <p14:creationId xmlns:p14="http://schemas.microsoft.com/office/powerpoint/2010/main" val="24500870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5AD5D52-894C-4552-A79E-104ABB904F4A}" type="slidenum">
              <a:rPr lang="en-GB" smtClean="0"/>
              <a:pPr/>
              <a:t>40</a:t>
            </a:fld>
            <a:endParaRPr lang="en-GB"/>
          </a:p>
        </p:txBody>
      </p:sp>
    </p:spTree>
    <p:extLst>
      <p:ext uri="{BB962C8B-B14F-4D97-AF65-F5344CB8AC3E}">
        <p14:creationId xmlns:p14="http://schemas.microsoft.com/office/powerpoint/2010/main" val="2348504595"/>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5AD5D52-894C-4552-A79E-104ABB904F4A}" type="slidenum">
              <a:rPr lang="en-GB" smtClean="0"/>
              <a:pPr/>
              <a:t>146</a:t>
            </a:fld>
            <a:endParaRPr lang="en-GB"/>
          </a:p>
        </p:txBody>
      </p:sp>
    </p:spTree>
    <p:extLst>
      <p:ext uri="{BB962C8B-B14F-4D97-AF65-F5344CB8AC3E}">
        <p14:creationId xmlns:p14="http://schemas.microsoft.com/office/powerpoint/2010/main" val="3498975594"/>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5AD5D52-894C-4552-A79E-104ABB904F4A}" type="slidenum">
              <a:rPr lang="en-GB" smtClean="0"/>
              <a:pPr/>
              <a:t>147</a:t>
            </a:fld>
            <a:endParaRPr lang="en-GB"/>
          </a:p>
        </p:txBody>
      </p:sp>
    </p:spTree>
    <p:extLst>
      <p:ext uri="{BB962C8B-B14F-4D97-AF65-F5344CB8AC3E}">
        <p14:creationId xmlns:p14="http://schemas.microsoft.com/office/powerpoint/2010/main" val="2978892054"/>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5AD5D52-894C-4552-A79E-104ABB904F4A}" type="slidenum">
              <a:rPr lang="en-GB" smtClean="0"/>
              <a:pPr/>
              <a:t>148</a:t>
            </a:fld>
            <a:endParaRPr lang="en-GB"/>
          </a:p>
        </p:txBody>
      </p:sp>
    </p:spTree>
    <p:extLst>
      <p:ext uri="{BB962C8B-B14F-4D97-AF65-F5344CB8AC3E}">
        <p14:creationId xmlns:p14="http://schemas.microsoft.com/office/powerpoint/2010/main" val="2637701257"/>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5AD5D52-894C-4552-A79E-104ABB904F4A}" type="slidenum">
              <a:rPr lang="en-GB" smtClean="0"/>
              <a:pPr/>
              <a:t>149</a:t>
            </a:fld>
            <a:endParaRPr lang="en-GB"/>
          </a:p>
        </p:txBody>
      </p:sp>
    </p:spTree>
    <p:extLst>
      <p:ext uri="{BB962C8B-B14F-4D97-AF65-F5344CB8AC3E}">
        <p14:creationId xmlns:p14="http://schemas.microsoft.com/office/powerpoint/2010/main" val="508800503"/>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p:cNvSpPr>
            <a:spLocks noGrp="1" noRot="1" noChangeAspect="1" noTextEdit="1"/>
          </p:cNvSpPr>
          <p:nvPr>
            <p:ph type="sldImg"/>
          </p:nvPr>
        </p:nvSpPr>
        <p:spPr bwMode="auto">
          <a:noFill/>
          <a:ln>
            <a:solidFill>
              <a:srgbClr val="000000"/>
            </a:solidFill>
            <a:miter lim="800000"/>
            <a:headEnd/>
            <a:tailEnd/>
          </a:ln>
        </p:spPr>
      </p:sp>
      <p:sp>
        <p:nvSpPr>
          <p:cNvPr id="15462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a:p>
        </p:txBody>
      </p:sp>
      <p:sp>
        <p:nvSpPr>
          <p:cNvPr id="1546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4B04FBB-2BA0-48D5-8EBB-595DC13D1DB7}" type="slidenum">
              <a:rPr lang="en-GB" smtClean="0"/>
              <a:pPr/>
              <a:t>150</a:t>
            </a:fld>
            <a:endParaRPr lang="en-GB"/>
          </a:p>
        </p:txBody>
      </p:sp>
    </p:spTree>
    <p:extLst>
      <p:ext uri="{BB962C8B-B14F-4D97-AF65-F5344CB8AC3E}">
        <p14:creationId xmlns:p14="http://schemas.microsoft.com/office/powerpoint/2010/main" val="1084118185"/>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5AD5D52-894C-4552-A79E-104ABB904F4A}" type="slidenum">
              <a:rPr lang="en-GB" smtClean="0"/>
              <a:pPr/>
              <a:t>155</a:t>
            </a:fld>
            <a:endParaRPr lang="en-GB"/>
          </a:p>
        </p:txBody>
      </p:sp>
    </p:spTree>
    <p:extLst>
      <p:ext uri="{BB962C8B-B14F-4D97-AF65-F5344CB8AC3E}">
        <p14:creationId xmlns:p14="http://schemas.microsoft.com/office/powerpoint/2010/main" val="2508107874"/>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5AD5D52-894C-4552-A79E-104ABB904F4A}" type="slidenum">
              <a:rPr lang="en-GB" smtClean="0"/>
              <a:pPr/>
              <a:t>157</a:t>
            </a:fld>
            <a:endParaRPr lang="en-GB"/>
          </a:p>
        </p:txBody>
      </p:sp>
    </p:spTree>
    <p:extLst>
      <p:ext uri="{BB962C8B-B14F-4D97-AF65-F5344CB8AC3E}">
        <p14:creationId xmlns:p14="http://schemas.microsoft.com/office/powerpoint/2010/main" val="3985367056"/>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p:cNvSpPr>
            <a:spLocks noGrp="1" noRot="1" noChangeAspect="1" noTextEdit="1"/>
          </p:cNvSpPr>
          <p:nvPr>
            <p:ph type="sldImg"/>
          </p:nvPr>
        </p:nvSpPr>
        <p:spPr bwMode="auto">
          <a:noFill/>
          <a:ln>
            <a:solidFill>
              <a:srgbClr val="000000"/>
            </a:solidFill>
            <a:miter lim="800000"/>
            <a:headEnd/>
            <a:tailEnd/>
          </a:ln>
        </p:spPr>
      </p:sp>
      <p:sp>
        <p:nvSpPr>
          <p:cNvPr id="16077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a:p>
        </p:txBody>
      </p:sp>
      <p:sp>
        <p:nvSpPr>
          <p:cNvPr id="1607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1E82D78-099C-47D1-BFB0-FA875BDEE69B}" type="slidenum">
              <a:rPr lang="en-GB" smtClean="0"/>
              <a:pPr/>
              <a:t>159</a:t>
            </a:fld>
            <a:endParaRPr lang="en-GB"/>
          </a:p>
        </p:txBody>
      </p:sp>
    </p:spTree>
    <p:extLst>
      <p:ext uri="{BB962C8B-B14F-4D97-AF65-F5344CB8AC3E}">
        <p14:creationId xmlns:p14="http://schemas.microsoft.com/office/powerpoint/2010/main" val="1384490617"/>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p:cNvSpPr>
            <a:spLocks noGrp="1" noRot="1" noChangeAspect="1" noTextEdit="1"/>
          </p:cNvSpPr>
          <p:nvPr>
            <p:ph type="sldImg"/>
          </p:nvPr>
        </p:nvSpPr>
        <p:spPr bwMode="auto">
          <a:noFill/>
          <a:ln>
            <a:solidFill>
              <a:srgbClr val="000000"/>
            </a:solidFill>
            <a:miter lim="800000"/>
            <a:headEnd/>
            <a:tailEnd/>
          </a:ln>
        </p:spPr>
      </p:sp>
      <p:sp>
        <p:nvSpPr>
          <p:cNvPr id="16077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a:p>
        </p:txBody>
      </p:sp>
      <p:sp>
        <p:nvSpPr>
          <p:cNvPr id="1607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1E82D78-099C-47D1-BFB0-FA875BDEE69B}" type="slidenum">
              <a:rPr lang="en-GB" smtClean="0"/>
              <a:pPr/>
              <a:t>160</a:t>
            </a:fld>
            <a:endParaRPr lang="en-GB"/>
          </a:p>
        </p:txBody>
      </p:sp>
    </p:spTree>
    <p:extLst>
      <p:ext uri="{BB962C8B-B14F-4D97-AF65-F5344CB8AC3E}">
        <p14:creationId xmlns:p14="http://schemas.microsoft.com/office/powerpoint/2010/main" val="512172255"/>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5AD5D52-894C-4552-A79E-104ABB904F4A}" type="slidenum">
              <a:rPr lang="en-GB" smtClean="0"/>
              <a:pPr/>
              <a:t>161</a:t>
            </a:fld>
            <a:endParaRPr lang="en-GB"/>
          </a:p>
        </p:txBody>
      </p:sp>
    </p:spTree>
    <p:extLst>
      <p:ext uri="{BB962C8B-B14F-4D97-AF65-F5344CB8AC3E}">
        <p14:creationId xmlns:p14="http://schemas.microsoft.com/office/powerpoint/2010/main" val="23241027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5AD5D52-894C-4552-A79E-104ABB904F4A}" type="slidenum">
              <a:rPr lang="en-GB" smtClean="0"/>
              <a:pPr/>
              <a:t>41</a:t>
            </a:fld>
            <a:endParaRPr lang="en-GB"/>
          </a:p>
        </p:txBody>
      </p:sp>
    </p:spTree>
    <p:extLst>
      <p:ext uri="{BB962C8B-B14F-4D97-AF65-F5344CB8AC3E}">
        <p14:creationId xmlns:p14="http://schemas.microsoft.com/office/powerpoint/2010/main" val="2928897180"/>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5AD5D52-894C-4552-A79E-104ABB904F4A}" type="slidenum">
              <a:rPr lang="en-GB" smtClean="0"/>
              <a:pPr/>
              <a:t>162</a:t>
            </a:fld>
            <a:endParaRPr lang="en-GB"/>
          </a:p>
        </p:txBody>
      </p:sp>
    </p:spTree>
    <p:extLst>
      <p:ext uri="{BB962C8B-B14F-4D97-AF65-F5344CB8AC3E}">
        <p14:creationId xmlns:p14="http://schemas.microsoft.com/office/powerpoint/2010/main" val="2577959356"/>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5AD5D52-894C-4552-A79E-104ABB904F4A}" type="slidenum">
              <a:rPr lang="en-GB" smtClean="0"/>
              <a:pPr/>
              <a:t>163</a:t>
            </a:fld>
            <a:endParaRPr lang="en-GB"/>
          </a:p>
        </p:txBody>
      </p:sp>
    </p:spTree>
    <p:extLst>
      <p:ext uri="{BB962C8B-B14F-4D97-AF65-F5344CB8AC3E}">
        <p14:creationId xmlns:p14="http://schemas.microsoft.com/office/powerpoint/2010/main" val="1840541312"/>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5AD5D52-894C-4552-A79E-104ABB904F4A}" type="slidenum">
              <a:rPr lang="en-GB" smtClean="0"/>
              <a:pPr/>
              <a:t>164</a:t>
            </a:fld>
            <a:endParaRPr lang="en-GB"/>
          </a:p>
        </p:txBody>
      </p:sp>
    </p:spTree>
    <p:extLst>
      <p:ext uri="{BB962C8B-B14F-4D97-AF65-F5344CB8AC3E}">
        <p14:creationId xmlns:p14="http://schemas.microsoft.com/office/powerpoint/2010/main" val="3871809237"/>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5AD5D52-894C-4552-A79E-104ABB904F4A}" type="slidenum">
              <a:rPr lang="en-GB" smtClean="0"/>
              <a:pPr/>
              <a:t>165</a:t>
            </a:fld>
            <a:endParaRPr lang="en-GB"/>
          </a:p>
        </p:txBody>
      </p:sp>
    </p:spTree>
    <p:extLst>
      <p:ext uri="{BB962C8B-B14F-4D97-AF65-F5344CB8AC3E}">
        <p14:creationId xmlns:p14="http://schemas.microsoft.com/office/powerpoint/2010/main" val="1219138152"/>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5AD5D52-894C-4552-A79E-104ABB904F4A}" type="slidenum">
              <a:rPr lang="en-GB" smtClean="0"/>
              <a:pPr/>
              <a:t>166</a:t>
            </a:fld>
            <a:endParaRPr lang="en-GB"/>
          </a:p>
        </p:txBody>
      </p:sp>
    </p:spTree>
    <p:extLst>
      <p:ext uri="{BB962C8B-B14F-4D97-AF65-F5344CB8AC3E}">
        <p14:creationId xmlns:p14="http://schemas.microsoft.com/office/powerpoint/2010/main" val="3953249415"/>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Slide Image Placeholder 1"/>
          <p:cNvSpPr>
            <a:spLocks noGrp="1" noRot="1" noChangeAspect="1" noTextEdit="1"/>
          </p:cNvSpPr>
          <p:nvPr>
            <p:ph type="sldImg"/>
          </p:nvPr>
        </p:nvSpPr>
        <p:spPr bwMode="auto">
          <a:noFill/>
          <a:ln>
            <a:solidFill>
              <a:srgbClr val="000000"/>
            </a:solidFill>
            <a:miter lim="800000"/>
            <a:headEnd/>
            <a:tailEnd/>
          </a:ln>
        </p:spPr>
      </p:sp>
      <p:sp>
        <p:nvSpPr>
          <p:cNvPr id="16691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a:p>
        </p:txBody>
      </p:sp>
      <p:sp>
        <p:nvSpPr>
          <p:cNvPr id="1669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47BF804-D426-408A-ACCF-A53BA23A67DF}" type="slidenum">
              <a:rPr lang="en-GB" smtClean="0"/>
              <a:pPr/>
              <a:t>167</a:t>
            </a:fld>
            <a:endParaRPr lang="en-GB"/>
          </a:p>
        </p:txBody>
      </p:sp>
    </p:spTree>
    <p:extLst>
      <p:ext uri="{BB962C8B-B14F-4D97-AF65-F5344CB8AC3E}">
        <p14:creationId xmlns:p14="http://schemas.microsoft.com/office/powerpoint/2010/main" val="318835913"/>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Slide Image Placeholder 1"/>
          <p:cNvSpPr>
            <a:spLocks noGrp="1" noRot="1" noChangeAspect="1" noTextEdit="1"/>
          </p:cNvSpPr>
          <p:nvPr>
            <p:ph type="sldImg"/>
          </p:nvPr>
        </p:nvSpPr>
        <p:spPr bwMode="auto">
          <a:noFill/>
          <a:ln>
            <a:solidFill>
              <a:srgbClr val="000000"/>
            </a:solidFill>
            <a:miter lim="800000"/>
            <a:headEnd/>
            <a:tailEnd/>
          </a:ln>
        </p:spPr>
      </p:sp>
      <p:sp>
        <p:nvSpPr>
          <p:cNvPr id="16691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a:p>
        </p:txBody>
      </p:sp>
      <p:sp>
        <p:nvSpPr>
          <p:cNvPr id="1669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47BF804-D426-408A-ACCF-A53BA23A67DF}" type="slidenum">
              <a:rPr lang="en-GB" smtClean="0"/>
              <a:pPr/>
              <a:t>168</a:t>
            </a:fld>
            <a:endParaRPr lang="en-GB"/>
          </a:p>
        </p:txBody>
      </p:sp>
    </p:spTree>
    <p:extLst>
      <p:ext uri="{BB962C8B-B14F-4D97-AF65-F5344CB8AC3E}">
        <p14:creationId xmlns:p14="http://schemas.microsoft.com/office/powerpoint/2010/main" val="2469182533"/>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5AD5D52-894C-4552-A79E-104ABB904F4A}" type="slidenum">
              <a:rPr lang="en-GB" smtClean="0"/>
              <a:pPr/>
              <a:t>169</a:t>
            </a:fld>
            <a:endParaRPr lang="en-GB"/>
          </a:p>
        </p:txBody>
      </p:sp>
    </p:spTree>
    <p:extLst>
      <p:ext uri="{BB962C8B-B14F-4D97-AF65-F5344CB8AC3E}">
        <p14:creationId xmlns:p14="http://schemas.microsoft.com/office/powerpoint/2010/main" val="2095261353"/>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5AD5D52-894C-4552-A79E-104ABB904F4A}" type="slidenum">
              <a:rPr lang="en-GB" smtClean="0"/>
              <a:pPr/>
              <a:t>170</a:t>
            </a:fld>
            <a:endParaRPr lang="en-GB"/>
          </a:p>
        </p:txBody>
      </p:sp>
    </p:spTree>
    <p:extLst>
      <p:ext uri="{BB962C8B-B14F-4D97-AF65-F5344CB8AC3E}">
        <p14:creationId xmlns:p14="http://schemas.microsoft.com/office/powerpoint/2010/main" val="742321610"/>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bwMode="auto">
          <a:noFill/>
          <a:ln>
            <a:solidFill>
              <a:srgbClr val="000000"/>
            </a:solidFill>
            <a:miter lim="800000"/>
            <a:headEnd/>
            <a:tailEnd/>
          </a:ln>
        </p:spPr>
      </p:sp>
      <p:sp>
        <p:nvSpPr>
          <p:cNvPr id="14336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a:p>
        </p:txBody>
      </p:sp>
      <p:sp>
        <p:nvSpPr>
          <p:cNvPr id="1433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DE929C2-9DBB-4C13-A60A-473CA8C74C9B}" type="slidenum">
              <a:rPr lang="en-GB" smtClean="0"/>
              <a:pPr/>
              <a:t>171</a:t>
            </a:fld>
            <a:endParaRPr lang="en-GB"/>
          </a:p>
        </p:txBody>
      </p:sp>
    </p:spTree>
    <p:extLst>
      <p:ext uri="{BB962C8B-B14F-4D97-AF65-F5344CB8AC3E}">
        <p14:creationId xmlns:p14="http://schemas.microsoft.com/office/powerpoint/2010/main" val="3308476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7872B9F1-24DA-4236-9264-171CAAA2FDA1}" type="datetimeFigureOut">
              <a:rPr lang="en-US" smtClean="0">
                <a:solidFill>
                  <a:prstClr val="black">
                    <a:tint val="75000"/>
                  </a:prstClr>
                </a:solidFill>
              </a:rPr>
              <a:pPr/>
              <a:t>2/13/2023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69469628-3C78-4830-AD40-4FD7E0EB497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8659183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872B9F1-24DA-4236-9264-171CAAA2FDA1}" type="datetimeFigureOut">
              <a:rPr lang="en-US" smtClean="0">
                <a:solidFill>
                  <a:prstClr val="black">
                    <a:tint val="75000"/>
                  </a:prstClr>
                </a:solidFill>
              </a:rPr>
              <a:pPr/>
              <a:t>2/13/2023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69469628-3C78-4830-AD40-4FD7E0EB497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792226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872B9F1-24DA-4236-9264-171CAAA2FDA1}" type="datetimeFigureOut">
              <a:rPr lang="en-US" smtClean="0">
                <a:solidFill>
                  <a:prstClr val="black">
                    <a:tint val="75000"/>
                  </a:prstClr>
                </a:solidFill>
              </a:rPr>
              <a:pPr/>
              <a:t>2/13/2023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69469628-3C78-4830-AD40-4FD7E0EB497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1568697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B5D4B536-60A8-4C1A-89D9-F6A2834FD984}" type="datetimeFigureOut">
              <a:rPr lang="en-US" smtClean="0">
                <a:solidFill>
                  <a:prstClr val="black">
                    <a:tint val="75000"/>
                  </a:prstClr>
                </a:solidFill>
              </a:rPr>
              <a:pPr/>
              <a:t>2/13/2023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014E63A2-C7FD-4B34-810A-C3681E8CC66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0706735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5D4B536-60A8-4C1A-89D9-F6A2834FD984}" type="datetimeFigureOut">
              <a:rPr lang="en-US" smtClean="0">
                <a:solidFill>
                  <a:prstClr val="black">
                    <a:tint val="75000"/>
                  </a:prstClr>
                </a:solidFill>
              </a:rPr>
              <a:pPr/>
              <a:t>2/13/2023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014E63A2-C7FD-4B34-810A-C3681E8CC66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494393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5D4B536-60A8-4C1A-89D9-F6A2834FD984}" type="datetimeFigureOut">
              <a:rPr lang="en-US" smtClean="0">
                <a:solidFill>
                  <a:prstClr val="black">
                    <a:tint val="75000"/>
                  </a:prstClr>
                </a:solidFill>
              </a:rPr>
              <a:pPr/>
              <a:t>2/13/2023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014E63A2-C7FD-4B34-810A-C3681E8CC66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2550830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B5D4B536-60A8-4C1A-89D9-F6A2834FD984}" type="datetimeFigureOut">
              <a:rPr lang="en-US" smtClean="0">
                <a:solidFill>
                  <a:prstClr val="black">
                    <a:tint val="75000"/>
                  </a:prstClr>
                </a:solidFill>
              </a:rPr>
              <a:pPr/>
              <a:t>2/13/2023</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014E63A2-C7FD-4B34-810A-C3681E8CC66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9869748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B5D4B536-60A8-4C1A-89D9-F6A2834FD984}" type="datetimeFigureOut">
              <a:rPr lang="en-US" smtClean="0">
                <a:solidFill>
                  <a:prstClr val="black">
                    <a:tint val="75000"/>
                  </a:prstClr>
                </a:solidFill>
              </a:rPr>
              <a:pPr/>
              <a:t>2/13/2023</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014E63A2-C7FD-4B34-810A-C3681E8CC66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1321734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B5D4B536-60A8-4C1A-89D9-F6A2834FD984}" type="datetimeFigureOut">
              <a:rPr lang="en-US" smtClean="0">
                <a:solidFill>
                  <a:prstClr val="black">
                    <a:tint val="75000"/>
                  </a:prstClr>
                </a:solidFill>
              </a:rPr>
              <a:pPr/>
              <a:t>2/13/2023</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014E63A2-C7FD-4B34-810A-C3681E8CC66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974597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D4B536-60A8-4C1A-89D9-F6A2834FD984}" type="datetimeFigureOut">
              <a:rPr lang="en-US" smtClean="0">
                <a:solidFill>
                  <a:prstClr val="black">
                    <a:tint val="75000"/>
                  </a:prstClr>
                </a:solidFill>
              </a:rPr>
              <a:pPr/>
              <a:t>2/13/2023</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014E63A2-C7FD-4B34-810A-C3681E8CC66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8193875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5D4B536-60A8-4C1A-89D9-F6A2834FD984}" type="datetimeFigureOut">
              <a:rPr lang="en-US" smtClean="0">
                <a:solidFill>
                  <a:prstClr val="black">
                    <a:tint val="75000"/>
                  </a:prstClr>
                </a:solidFill>
              </a:rPr>
              <a:pPr/>
              <a:t>2/13/2023</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014E63A2-C7FD-4B34-810A-C3681E8CC66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664480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872B9F1-24DA-4236-9264-171CAAA2FDA1}" type="datetimeFigureOut">
              <a:rPr lang="en-US" smtClean="0">
                <a:solidFill>
                  <a:prstClr val="black">
                    <a:tint val="75000"/>
                  </a:prstClr>
                </a:solidFill>
              </a:rPr>
              <a:pPr/>
              <a:t>2/13/2023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69469628-3C78-4830-AD40-4FD7E0EB497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4793402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5D4B536-60A8-4C1A-89D9-F6A2834FD984}" type="datetimeFigureOut">
              <a:rPr lang="en-US" smtClean="0">
                <a:solidFill>
                  <a:prstClr val="black">
                    <a:tint val="75000"/>
                  </a:prstClr>
                </a:solidFill>
              </a:rPr>
              <a:pPr/>
              <a:t>2/13/2023</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014E63A2-C7FD-4B34-810A-C3681E8CC66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4832308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5D4B536-60A8-4C1A-89D9-F6A2834FD984}" type="datetimeFigureOut">
              <a:rPr lang="en-US" smtClean="0">
                <a:solidFill>
                  <a:prstClr val="black">
                    <a:tint val="75000"/>
                  </a:prstClr>
                </a:solidFill>
              </a:rPr>
              <a:pPr/>
              <a:t>2/13/2023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014E63A2-C7FD-4B34-810A-C3681E8CC66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2828907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5D4B536-60A8-4C1A-89D9-F6A2834FD984}" type="datetimeFigureOut">
              <a:rPr lang="en-US" smtClean="0">
                <a:solidFill>
                  <a:prstClr val="black">
                    <a:tint val="75000"/>
                  </a:prstClr>
                </a:solidFill>
              </a:rPr>
              <a:pPr/>
              <a:t>2/13/2023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014E63A2-C7FD-4B34-810A-C3681E8CC66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1105665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7872B9F1-24DA-4236-9264-171CAAA2FDA1}" type="datetimeFigureOut">
              <a:rPr lang="en-US" smtClean="0">
                <a:solidFill>
                  <a:prstClr val="black">
                    <a:tint val="75000"/>
                  </a:prstClr>
                </a:solidFill>
              </a:rPr>
              <a:pPr/>
              <a:t>2/13/2023</a:t>
            </a:fld>
            <a:endParaRPr lang="en-GB">
              <a:solidFill>
                <a:prstClr val="black">
                  <a:tint val="75000"/>
                </a:prstClr>
              </a:solidFill>
            </a:endParaRPr>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GB">
              <a:solidFill>
                <a:prstClr val="black">
                  <a:tint val="75000"/>
                </a:prstClr>
              </a:solidFill>
            </a:endParaRPr>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69469628-3C78-4830-AD40-4FD7E0EB4972}" type="slidenum">
              <a:rPr lang="en-GB" smtClean="0">
                <a:solidFill>
                  <a:prstClr val="black">
                    <a:tint val="75000"/>
                  </a:prstClr>
                </a:solidFill>
              </a:rPr>
              <a:pPr/>
              <a:t>‹#›</a:t>
            </a:fld>
            <a:endParaRPr lang="en-GB">
              <a:solidFill>
                <a:prstClr val="black">
                  <a:tint val="75000"/>
                </a:prstClr>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872B9F1-24DA-4236-9264-171CAAA2FDA1}" type="datetimeFigureOut">
              <a:rPr lang="en-US" smtClean="0">
                <a:solidFill>
                  <a:prstClr val="black">
                    <a:tint val="75000"/>
                  </a:prstClr>
                </a:solidFill>
              </a:rPr>
              <a:pPr/>
              <a:t>2/13/2023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69469628-3C78-4830-AD40-4FD7E0EB4972}" type="slidenum">
              <a:rPr lang="en-GB" smtClean="0">
                <a:solidFill>
                  <a:prstClr val="black">
                    <a:tint val="75000"/>
                  </a:prstClr>
                </a:solidFill>
              </a:rPr>
              <a:pPr/>
              <a:t>‹#›</a:t>
            </a:fld>
            <a:endParaRPr lang="en-GB">
              <a:solidFill>
                <a:prstClr val="black">
                  <a:tint val="75000"/>
                </a:prstClr>
              </a:solidFill>
            </a:endParaRPr>
          </a:p>
        </p:txBody>
      </p:sp>
      <p:sp>
        <p:nvSpPr>
          <p:cNvPr id="7" name="Title 6"/>
          <p:cNvSpPr>
            <a:spLocks noGrp="1"/>
          </p:cNvSpPr>
          <p:nvPr>
            <p:ph type="title"/>
          </p:nvPr>
        </p:nvSpPr>
        <p:spPr/>
        <p:txBody>
          <a:bodyPr rtlCol="0"/>
          <a:lstStyle/>
          <a:p>
            <a:r>
              <a:rPr kumimoji="0" lang="en-US"/>
              <a:t>Click to edit Master title style</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7872B9F1-24DA-4236-9264-171CAAA2FDA1}" type="datetimeFigureOut">
              <a:rPr lang="en-US" smtClean="0">
                <a:solidFill>
                  <a:prstClr val="black">
                    <a:tint val="75000"/>
                  </a:prstClr>
                </a:solidFill>
              </a:rPr>
              <a:pPr/>
              <a:t>2/13/2023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69469628-3C78-4830-AD40-4FD7E0EB4972}" type="slidenum">
              <a:rPr lang="en-GB" smtClean="0">
                <a:solidFill>
                  <a:prstClr val="black">
                    <a:tint val="75000"/>
                  </a:prstClr>
                </a:solidFill>
              </a:rPr>
              <a:pPr/>
              <a:t>‹#›</a:t>
            </a:fld>
            <a:endParaRPr lang="en-GB">
              <a:solidFill>
                <a:prstClr val="black">
                  <a:tint val="75000"/>
                </a:prstClr>
              </a:solidFill>
            </a:endParaRPr>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7872B9F1-24DA-4236-9264-171CAAA2FDA1}" type="datetimeFigureOut">
              <a:rPr lang="en-US" smtClean="0">
                <a:solidFill>
                  <a:prstClr val="black">
                    <a:tint val="75000"/>
                  </a:prstClr>
                </a:solidFill>
              </a:rPr>
              <a:pPr/>
              <a:t>2/13/2023</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69469628-3C78-4830-AD40-4FD7E0EB4972}" type="slidenum">
              <a:rPr lang="en-GB" smtClean="0">
                <a:solidFill>
                  <a:prstClr val="black">
                    <a:tint val="75000"/>
                  </a:prstClr>
                </a:solidFill>
              </a:rPr>
              <a:pPr/>
              <a:t>‹#›</a:t>
            </a:fld>
            <a:endParaRPr lang="en-GB">
              <a:solidFill>
                <a:prstClr val="black">
                  <a:tint val="75000"/>
                </a:prstClr>
              </a:solidFill>
            </a:endParaRPr>
          </a:p>
        </p:txBody>
      </p:sp>
      <p:sp>
        <p:nvSpPr>
          <p:cNvPr id="8" name="Title 7"/>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7872B9F1-24DA-4236-9264-171CAAA2FDA1}" type="datetimeFigureOut">
              <a:rPr lang="en-US" smtClean="0">
                <a:solidFill>
                  <a:prstClr val="black">
                    <a:tint val="75000"/>
                  </a:prstClr>
                </a:solidFill>
              </a:rPr>
              <a:pPr/>
              <a:t>2/13/2023</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69469628-3C78-4830-AD40-4FD7E0EB4972}" type="slidenum">
              <a:rPr lang="en-GB" smtClean="0">
                <a:solidFill>
                  <a:prstClr val="black">
                    <a:tint val="75000"/>
                  </a:prstClr>
                </a:solidFill>
              </a:rPr>
              <a:pPr/>
              <a:t>‹#›</a:t>
            </a:fld>
            <a:endParaRPr lang="en-GB">
              <a:solidFill>
                <a:prstClr val="black">
                  <a:tint val="75000"/>
                </a:prstClr>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872B9F1-24DA-4236-9264-171CAAA2FDA1}" type="datetimeFigureOut">
              <a:rPr lang="en-US" smtClean="0">
                <a:solidFill>
                  <a:prstClr val="black">
                    <a:tint val="75000"/>
                  </a:prstClr>
                </a:solidFill>
              </a:rPr>
              <a:pPr/>
              <a:t>2/13/2023</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69469628-3C78-4830-AD40-4FD7E0EB4972}" type="slidenum">
              <a:rPr lang="en-GB" smtClean="0">
                <a:solidFill>
                  <a:prstClr val="black">
                    <a:tint val="75000"/>
                  </a:prstClr>
                </a:solidFill>
              </a:rPr>
              <a:pPr/>
              <a:t>‹#›</a:t>
            </a:fld>
            <a:endParaRPr lang="en-GB">
              <a:solidFill>
                <a:prstClr val="black">
                  <a:tint val="75000"/>
                </a:prstClr>
              </a:solidFill>
            </a:endParaRPr>
          </a:p>
        </p:txBody>
      </p:sp>
      <p:sp>
        <p:nvSpPr>
          <p:cNvPr id="6" name="Title 5"/>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72B9F1-24DA-4236-9264-171CAAA2FDA1}" type="datetimeFigureOut">
              <a:rPr lang="en-US" smtClean="0">
                <a:solidFill>
                  <a:prstClr val="black">
                    <a:tint val="75000"/>
                  </a:prstClr>
                </a:solidFill>
              </a:rPr>
              <a:pPr/>
              <a:t>2/13/2023</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69469628-3C78-4830-AD40-4FD7E0EB4972}" type="slidenum">
              <a:rPr lang="en-GB" smtClean="0">
                <a:solidFill>
                  <a:prstClr val="black">
                    <a:tint val="75000"/>
                  </a:prstClr>
                </a:solidFill>
              </a:rPr>
              <a:pPr/>
              <a:t>‹#›</a:t>
            </a:fld>
            <a:endParaRPr lang="en-GB">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872B9F1-24DA-4236-9264-171CAAA2FDA1}" type="datetimeFigureOut">
              <a:rPr lang="en-US" smtClean="0">
                <a:solidFill>
                  <a:prstClr val="black">
                    <a:tint val="75000"/>
                  </a:prstClr>
                </a:solidFill>
              </a:rPr>
              <a:pPr/>
              <a:t>2/13/2023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69469628-3C78-4830-AD40-4FD7E0EB497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82503314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7872B9F1-24DA-4236-9264-171CAAA2FDA1}" type="datetimeFigureOut">
              <a:rPr lang="en-US" smtClean="0">
                <a:solidFill>
                  <a:prstClr val="black">
                    <a:tint val="75000"/>
                  </a:prstClr>
                </a:solidFill>
              </a:rPr>
              <a:pPr/>
              <a:t>2/13/2023</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69469628-3C78-4830-AD40-4FD7E0EB4972}" type="slidenum">
              <a:rPr lang="en-GB" smtClean="0">
                <a:solidFill>
                  <a:prstClr val="black">
                    <a:tint val="75000"/>
                  </a:prstClr>
                </a:solidFill>
              </a:rPr>
              <a:pPr/>
              <a:t>‹#›</a:t>
            </a:fld>
            <a:endParaRPr lang="en-GB">
              <a:solidFill>
                <a:prstClr val="black">
                  <a:tint val="75000"/>
                </a:prstClr>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7872B9F1-24DA-4236-9264-171CAAA2FDA1}" type="datetimeFigureOut">
              <a:rPr lang="en-US" smtClean="0">
                <a:solidFill>
                  <a:prstClr val="black">
                    <a:tint val="75000"/>
                  </a:prstClr>
                </a:solidFill>
              </a:rPr>
              <a:pPr/>
              <a:t>2/13/2023</a:t>
            </a:fld>
            <a:endParaRPr lang="en-GB">
              <a:solidFill>
                <a:prstClr val="black">
                  <a:tint val="75000"/>
                </a:prstClr>
              </a:solidFill>
            </a:endParaRPr>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69469628-3C78-4830-AD40-4FD7E0EB4972}" type="slidenum">
              <a:rPr lang="en-GB" smtClean="0">
                <a:solidFill>
                  <a:prstClr val="black">
                    <a:tint val="75000"/>
                  </a:prstClr>
                </a:solidFill>
              </a:rPr>
              <a:pPr/>
              <a:t>‹#›</a:t>
            </a:fld>
            <a:endParaRPr lang="en-GB">
              <a:solidFill>
                <a:prstClr val="black">
                  <a:tint val="75000"/>
                </a:prstClr>
              </a:solidFill>
            </a:endParaRPr>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872B9F1-24DA-4236-9264-171CAAA2FDA1}" type="datetimeFigureOut">
              <a:rPr lang="en-US" smtClean="0">
                <a:solidFill>
                  <a:prstClr val="black">
                    <a:tint val="75000"/>
                  </a:prstClr>
                </a:solidFill>
              </a:rPr>
              <a:pPr/>
              <a:t>2/13/2023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69469628-3C78-4830-AD40-4FD7E0EB4972}" type="slidenum">
              <a:rPr lang="en-GB" smtClean="0">
                <a:solidFill>
                  <a:prstClr val="black">
                    <a:tint val="75000"/>
                  </a:prstClr>
                </a:solidFill>
              </a:rPr>
              <a:pPr/>
              <a:t>‹#›</a:t>
            </a:fld>
            <a:endParaRPr lang="en-GB">
              <a:solidFill>
                <a:prstClr val="black">
                  <a:tint val="75000"/>
                </a:prstClr>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872B9F1-24DA-4236-9264-171CAAA2FDA1}" type="datetimeFigureOut">
              <a:rPr lang="en-US" smtClean="0">
                <a:solidFill>
                  <a:prstClr val="black">
                    <a:tint val="75000"/>
                  </a:prstClr>
                </a:solidFill>
              </a:rPr>
              <a:pPr/>
              <a:t>2/13/2023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69469628-3C78-4830-AD40-4FD7E0EB4972}" type="slidenum">
              <a:rPr lang="en-GB" smtClean="0">
                <a:solidFill>
                  <a:prstClr val="black">
                    <a:tint val="75000"/>
                  </a:prstClr>
                </a:solidFill>
              </a:rPr>
              <a:pPr/>
              <a:t>‹#›</a:t>
            </a:fld>
            <a:endParaRPr lang="en-GB">
              <a:solidFill>
                <a:prstClr val="black">
                  <a:tint val="75000"/>
                </a:prstClr>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72B9F1-24DA-4236-9264-171CAAA2FDA1}" type="datetimeFigureOut">
              <a:rPr lang="en-US" smtClean="0">
                <a:solidFill>
                  <a:prstClr val="black">
                    <a:tint val="75000"/>
                  </a:prstClr>
                </a:solidFill>
              </a:rPr>
              <a:pPr/>
              <a:t>2/13/2023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fld id="{69469628-3C78-4830-AD40-4FD7E0EB497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24156777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872B9F1-24DA-4236-9264-171CAAA2FDA1}" type="datetimeFigureOut">
              <a:rPr lang="en-US" smtClean="0">
                <a:solidFill>
                  <a:prstClr val="black">
                    <a:tint val="75000"/>
                  </a:prstClr>
                </a:solidFill>
              </a:rPr>
              <a:pPr/>
              <a:t>2/13/2023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9469628-3C78-4830-AD40-4FD7E0EB497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16610932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872B9F1-24DA-4236-9264-171CAAA2FDA1}" type="datetimeFigureOut">
              <a:rPr lang="en-US" smtClean="0">
                <a:solidFill>
                  <a:prstClr val="black">
                    <a:tint val="75000"/>
                  </a:prstClr>
                </a:solidFill>
              </a:rPr>
              <a:pPr/>
              <a:t>2/13/2023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69469628-3C78-4830-AD40-4FD7E0EB497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30279697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872B9F1-24DA-4236-9264-171CAAA2FDA1}" type="datetimeFigureOut">
              <a:rPr lang="en-US" smtClean="0">
                <a:solidFill>
                  <a:prstClr val="black">
                    <a:tint val="75000"/>
                  </a:prstClr>
                </a:solidFill>
              </a:rPr>
              <a:pPr/>
              <a:t>2/13/2023</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fld id="{69469628-3C78-4830-AD40-4FD7E0EB497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46566453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872B9F1-24DA-4236-9264-171CAAA2FDA1}" type="datetimeFigureOut">
              <a:rPr lang="en-US" smtClean="0">
                <a:solidFill>
                  <a:prstClr val="black">
                    <a:tint val="75000"/>
                  </a:prstClr>
                </a:solidFill>
              </a:rPr>
              <a:pPr/>
              <a:t>2/13/2023</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fld id="{69469628-3C78-4830-AD40-4FD7E0EB497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7820728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872B9F1-24DA-4236-9264-171CAAA2FDA1}" type="datetimeFigureOut">
              <a:rPr lang="en-US" smtClean="0">
                <a:solidFill>
                  <a:prstClr val="black">
                    <a:tint val="75000"/>
                  </a:prstClr>
                </a:solidFill>
              </a:rPr>
              <a:pPr/>
              <a:t>2/13/2023</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69469628-3C78-4830-AD40-4FD7E0EB497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9016555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7872B9F1-24DA-4236-9264-171CAAA2FDA1}" type="datetimeFigureOut">
              <a:rPr lang="en-US" smtClean="0">
                <a:solidFill>
                  <a:prstClr val="black">
                    <a:tint val="75000"/>
                  </a:prstClr>
                </a:solidFill>
              </a:rPr>
              <a:pPr/>
              <a:t>2/13/2023</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69469628-3C78-4830-AD40-4FD7E0EB497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59588732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72B9F1-24DA-4236-9264-171CAAA2FDA1}" type="datetimeFigureOut">
              <a:rPr lang="en-US" smtClean="0">
                <a:solidFill>
                  <a:prstClr val="black">
                    <a:tint val="75000"/>
                  </a:prstClr>
                </a:solidFill>
              </a:rPr>
              <a:pPr/>
              <a:t>2/13/2023</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69469628-3C78-4830-AD40-4FD7E0EB497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76281277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872B9F1-24DA-4236-9264-171CAAA2FDA1}" type="datetimeFigureOut">
              <a:rPr lang="en-US" smtClean="0">
                <a:solidFill>
                  <a:prstClr val="black">
                    <a:tint val="75000"/>
                  </a:prstClr>
                </a:solidFill>
              </a:rPr>
              <a:pPr/>
              <a:t>2/13/2023</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69469628-3C78-4830-AD40-4FD7E0EB497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59770053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872B9F1-24DA-4236-9264-171CAAA2FDA1}" type="datetimeFigureOut">
              <a:rPr lang="en-US" smtClean="0">
                <a:solidFill>
                  <a:prstClr val="black">
                    <a:tint val="75000"/>
                  </a:prstClr>
                </a:solidFill>
              </a:rPr>
              <a:pPr/>
              <a:t>2/13/2023</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69469628-3C78-4830-AD40-4FD7E0EB497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7225001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872B9F1-24DA-4236-9264-171CAAA2FDA1}" type="datetimeFigureOut">
              <a:rPr lang="en-US" smtClean="0">
                <a:solidFill>
                  <a:prstClr val="black">
                    <a:tint val="75000"/>
                  </a:prstClr>
                </a:solidFill>
              </a:rPr>
              <a:pPr/>
              <a:t>2/13/2023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69469628-3C78-4830-AD40-4FD7E0EB497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18346991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872B9F1-24DA-4236-9264-171CAAA2FDA1}" type="datetimeFigureOut">
              <a:rPr lang="en-US" smtClean="0">
                <a:solidFill>
                  <a:prstClr val="black">
                    <a:tint val="75000"/>
                  </a:prstClr>
                </a:solidFill>
              </a:rPr>
              <a:pPr/>
              <a:t>2/13/2023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69469628-3C78-4830-AD40-4FD7E0EB4972}" type="slidenum">
              <a:rPr lang="en-GB" smtClean="0">
                <a:solidFill>
                  <a:prstClr val="black">
                    <a:tint val="75000"/>
                  </a:prstClr>
                </a:solidFill>
              </a:rPr>
              <a:pPr/>
              <a:t>‹#›</a:t>
            </a:fld>
            <a:endParaRPr lang="en-GB">
              <a:solidFill>
                <a:prstClr val="black">
                  <a:tint val="75000"/>
                </a:prstClr>
              </a:solidFill>
            </a:endParaRPr>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25981604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7872B9F1-24DA-4236-9264-171CAAA2FDA1}" type="datetimeFigureOut">
              <a:rPr lang="en-US" smtClean="0">
                <a:solidFill>
                  <a:prstClr val="black">
                    <a:tint val="75000"/>
                  </a:prstClr>
                </a:solidFill>
              </a:rPr>
              <a:pPr/>
              <a:t>2/13/2023</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69469628-3C78-4830-AD40-4FD7E0EB497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87108170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7872B9F1-24DA-4236-9264-171CAAA2FDA1}" type="datetimeFigureOut">
              <a:rPr lang="en-US" smtClean="0">
                <a:solidFill>
                  <a:prstClr val="black">
                    <a:tint val="75000"/>
                  </a:prstClr>
                </a:solidFill>
              </a:rPr>
              <a:pPr/>
              <a:t>2/13/2023</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69469628-3C78-4830-AD40-4FD7E0EB4972}" type="slidenum">
              <a:rPr lang="en-GB" smtClean="0">
                <a:solidFill>
                  <a:prstClr val="black">
                    <a:tint val="75000"/>
                  </a:prstClr>
                </a:solidFill>
              </a:rPr>
              <a:pPr/>
              <a:t>‹#›</a:t>
            </a:fld>
            <a:endParaRPr lang="en-GB">
              <a:solidFill>
                <a:prstClr val="black">
                  <a:tint val="75000"/>
                </a:prstClr>
              </a:solidFill>
            </a:endParaRPr>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58639909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7872B9F1-24DA-4236-9264-171CAAA2FDA1}" type="datetimeFigureOut">
              <a:rPr lang="en-US" smtClean="0">
                <a:solidFill>
                  <a:prstClr val="black">
                    <a:tint val="75000"/>
                  </a:prstClr>
                </a:solidFill>
              </a:rPr>
              <a:pPr/>
              <a:t>2/13/2023</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69469628-3C78-4830-AD40-4FD7E0EB497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71890983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872B9F1-24DA-4236-9264-171CAAA2FDA1}" type="datetimeFigureOut">
              <a:rPr lang="en-US" smtClean="0">
                <a:solidFill>
                  <a:prstClr val="black">
                    <a:tint val="75000"/>
                  </a:prstClr>
                </a:solidFill>
              </a:rPr>
              <a:pPr/>
              <a:t>2/13/2023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9469628-3C78-4830-AD40-4FD7E0EB497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04522190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872B9F1-24DA-4236-9264-171CAAA2FDA1}" type="datetimeFigureOut">
              <a:rPr lang="en-US" smtClean="0">
                <a:solidFill>
                  <a:prstClr val="black">
                    <a:tint val="75000"/>
                  </a:prstClr>
                </a:solidFill>
              </a:rPr>
              <a:pPr/>
              <a:t>2/13/2023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9469628-3C78-4830-AD40-4FD7E0EB497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404950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7872B9F1-24DA-4236-9264-171CAAA2FDA1}" type="datetimeFigureOut">
              <a:rPr lang="en-US" smtClean="0">
                <a:solidFill>
                  <a:prstClr val="black">
                    <a:tint val="75000"/>
                  </a:prstClr>
                </a:solidFill>
              </a:rPr>
              <a:pPr/>
              <a:t>2/13/2023</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69469628-3C78-4830-AD40-4FD7E0EB497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1409743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5" name="Group 24"/>
          <p:cNvGrpSpPr/>
          <p:nvPr/>
        </p:nvGrpSpPr>
        <p:grpSpPr>
          <a:xfrm>
            <a:off x="203200" y="0"/>
            <a:ext cx="3778250" cy="6858001"/>
            <a:chOff x="203200" y="0"/>
            <a:chExt cx="3778250" cy="6858001"/>
          </a:xfrm>
        </p:grpSpPr>
        <p:sp>
          <p:nvSpPr>
            <p:cNvPr id="14" name="Freeform 6"/>
            <p:cNvSpPr/>
            <p:nvPr/>
          </p:nvSpPr>
          <p:spPr bwMode="auto">
            <a:xfrm>
              <a:off x="641350" y="0"/>
              <a:ext cx="1365250" cy="3971925"/>
            </a:xfrm>
            <a:custGeom>
              <a:avLst/>
              <a:gdLst/>
              <a:ahLst/>
              <a:cxnLst/>
              <a:rect l="0" t="0" r="r" b="b"/>
              <a:pathLst>
                <a:path w="860" h="2502">
                  <a:moveTo>
                    <a:pt x="0" y="2445"/>
                  </a:moveTo>
                  <a:lnTo>
                    <a:pt x="228" y="2502"/>
                  </a:lnTo>
                  <a:lnTo>
                    <a:pt x="860" y="0"/>
                  </a:lnTo>
                  <a:lnTo>
                    <a:pt x="620" y="0"/>
                  </a:lnTo>
                  <a:lnTo>
                    <a:pt x="0" y="2445"/>
                  </a:lnTo>
                  <a:close/>
                </a:path>
              </a:pathLst>
            </a:custGeom>
            <a:solidFill>
              <a:schemeClr val="accent1"/>
            </a:solidFill>
            <a:ln>
              <a:noFill/>
            </a:ln>
          </p:spPr>
        </p:sp>
        <p:sp>
          <p:nvSpPr>
            <p:cNvPr id="15" name="Freeform 7"/>
            <p:cNvSpPr/>
            <p:nvPr/>
          </p:nvSpPr>
          <p:spPr bwMode="auto">
            <a:xfrm>
              <a:off x="203200" y="0"/>
              <a:ext cx="1336675" cy="3862388"/>
            </a:xfrm>
            <a:custGeom>
              <a:avLst/>
              <a:gdLst/>
              <a:ahLst/>
              <a:cxnLst/>
              <a:rect l="0" t="0" r="r" b="b"/>
              <a:pathLst>
                <a:path w="842" h="2433">
                  <a:moveTo>
                    <a:pt x="842" y="0"/>
                  </a:moveTo>
                  <a:lnTo>
                    <a:pt x="602" y="0"/>
                  </a:lnTo>
                  <a:lnTo>
                    <a:pt x="0" y="2376"/>
                  </a:lnTo>
                  <a:lnTo>
                    <a:pt x="228" y="2433"/>
                  </a:lnTo>
                  <a:lnTo>
                    <a:pt x="842" y="0"/>
                  </a:lnTo>
                  <a:close/>
                </a:path>
              </a:pathLst>
            </a:custGeom>
            <a:solidFill>
              <a:schemeClr val="tx1">
                <a:lumMod val="65000"/>
                <a:lumOff val="35000"/>
              </a:schemeClr>
            </a:solidFill>
            <a:ln>
              <a:noFill/>
            </a:ln>
          </p:spPr>
        </p:sp>
        <p:sp>
          <p:nvSpPr>
            <p:cNvPr id="16" name="Freeform 8"/>
            <p:cNvSpPr/>
            <p:nvPr/>
          </p:nvSpPr>
          <p:spPr bwMode="auto">
            <a:xfrm>
              <a:off x="207963" y="3776663"/>
              <a:ext cx="1936750" cy="3081338"/>
            </a:xfrm>
            <a:custGeom>
              <a:avLst/>
              <a:gdLst/>
              <a:ahLst/>
              <a:cxnLst/>
              <a:rect l="0" t="0" r="r" b="b"/>
              <a:pathLst>
                <a:path w="1220" h="1941">
                  <a:moveTo>
                    <a:pt x="0" y="0"/>
                  </a:moveTo>
                  <a:lnTo>
                    <a:pt x="1166" y="1941"/>
                  </a:lnTo>
                  <a:lnTo>
                    <a:pt x="1220" y="1941"/>
                  </a:lnTo>
                  <a:lnTo>
                    <a:pt x="0" y="0"/>
                  </a:lnTo>
                  <a:close/>
                </a:path>
              </a:pathLst>
            </a:custGeom>
            <a:solidFill>
              <a:schemeClr val="tx1">
                <a:lumMod val="85000"/>
                <a:lumOff val="15000"/>
              </a:schemeClr>
            </a:solidFill>
            <a:ln>
              <a:noFill/>
            </a:ln>
          </p:spPr>
        </p:sp>
        <p:sp>
          <p:nvSpPr>
            <p:cNvPr id="20" name="Freeform 9"/>
            <p:cNvSpPr/>
            <p:nvPr/>
          </p:nvSpPr>
          <p:spPr bwMode="auto">
            <a:xfrm>
              <a:off x="646113" y="3886200"/>
              <a:ext cx="2373313" cy="2971800"/>
            </a:xfrm>
            <a:custGeom>
              <a:avLst/>
              <a:gdLst/>
              <a:ahLst/>
              <a:cxnLst/>
              <a:rect l="0" t="0" r="r" b="b"/>
              <a:pathLst>
                <a:path w="1495" h="1872">
                  <a:moveTo>
                    <a:pt x="1495" y="1872"/>
                  </a:moveTo>
                  <a:lnTo>
                    <a:pt x="0" y="0"/>
                  </a:lnTo>
                  <a:lnTo>
                    <a:pt x="1442" y="1872"/>
                  </a:lnTo>
                  <a:lnTo>
                    <a:pt x="1495" y="1872"/>
                  </a:lnTo>
                  <a:close/>
                </a:path>
              </a:pathLst>
            </a:custGeom>
            <a:solidFill>
              <a:schemeClr val="accent1">
                <a:lumMod val="50000"/>
              </a:schemeClr>
            </a:solidFill>
            <a:ln>
              <a:noFill/>
            </a:ln>
          </p:spPr>
        </p:sp>
        <p:sp>
          <p:nvSpPr>
            <p:cNvPr id="21" name="Freeform 10"/>
            <p:cNvSpPr/>
            <p:nvPr/>
          </p:nvSpPr>
          <p:spPr bwMode="auto">
            <a:xfrm>
              <a:off x="641350" y="3881438"/>
              <a:ext cx="3340100" cy="2976563"/>
            </a:xfrm>
            <a:custGeom>
              <a:avLst/>
              <a:gdLst/>
              <a:ahLst/>
              <a:cxnLst/>
              <a:rect l="0" t="0" r="r" b="b"/>
              <a:pathLst>
                <a:path w="2104" h="1875">
                  <a:moveTo>
                    <a:pt x="0" y="0"/>
                  </a:moveTo>
                  <a:lnTo>
                    <a:pt x="3" y="3"/>
                  </a:lnTo>
                  <a:lnTo>
                    <a:pt x="1498" y="1875"/>
                  </a:lnTo>
                  <a:lnTo>
                    <a:pt x="2104" y="1875"/>
                  </a:lnTo>
                  <a:lnTo>
                    <a:pt x="228" y="57"/>
                  </a:lnTo>
                  <a:lnTo>
                    <a:pt x="0" y="0"/>
                  </a:lnTo>
                  <a:close/>
                </a:path>
              </a:pathLst>
            </a:custGeom>
            <a:solidFill>
              <a:schemeClr val="accent1">
                <a:lumMod val="75000"/>
              </a:schemeClr>
            </a:solidFill>
            <a:ln>
              <a:noFill/>
            </a:ln>
          </p:spPr>
        </p:sp>
        <p:sp>
          <p:nvSpPr>
            <p:cNvPr id="22" name="Freeform 11"/>
            <p:cNvSpPr/>
            <p:nvPr/>
          </p:nvSpPr>
          <p:spPr bwMode="auto">
            <a:xfrm>
              <a:off x="203200" y="3771900"/>
              <a:ext cx="2660650" cy="3086100"/>
            </a:xfrm>
            <a:custGeom>
              <a:avLst/>
              <a:gdLst/>
              <a:ahLst/>
              <a:cxnLst/>
              <a:rect l="0" t="0" r="r" b="b"/>
              <a:pathLst>
                <a:path w="1676" h="1944">
                  <a:moveTo>
                    <a:pt x="1676" y="1944"/>
                  </a:moveTo>
                  <a:lnTo>
                    <a:pt x="264" y="111"/>
                  </a:lnTo>
                  <a:lnTo>
                    <a:pt x="225" y="60"/>
                  </a:lnTo>
                  <a:lnTo>
                    <a:pt x="228" y="60"/>
                  </a:lnTo>
                  <a:lnTo>
                    <a:pt x="264" y="111"/>
                  </a:lnTo>
                  <a:lnTo>
                    <a:pt x="234" y="69"/>
                  </a:lnTo>
                  <a:lnTo>
                    <a:pt x="228" y="57"/>
                  </a:lnTo>
                  <a:lnTo>
                    <a:pt x="222" y="54"/>
                  </a:lnTo>
                  <a:lnTo>
                    <a:pt x="0" y="0"/>
                  </a:lnTo>
                  <a:lnTo>
                    <a:pt x="3" y="3"/>
                  </a:lnTo>
                  <a:lnTo>
                    <a:pt x="1223" y="1944"/>
                  </a:lnTo>
                  <a:lnTo>
                    <a:pt x="1676" y="1944"/>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1739673" y="914401"/>
            <a:ext cx="6947127" cy="3488266"/>
          </a:xfrm>
        </p:spPr>
        <p:txBody>
          <a:bodyPr anchor="b">
            <a:normAutofit/>
          </a:bodyPr>
          <a:lstStyle>
            <a:lvl1pPr algn="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924238" y="4402666"/>
            <a:ext cx="5762563" cy="1364531"/>
          </a:xfrm>
        </p:spPr>
        <p:txBody>
          <a:bodyPr anchor="t">
            <a:normAutofit/>
          </a:bodyPr>
          <a:lstStyle>
            <a:lvl1pPr marL="0" indent="0" algn="r">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325773" y="6117336"/>
            <a:ext cx="857473" cy="365125"/>
          </a:xfrm>
        </p:spPr>
        <p:txBody>
          <a:bodyPr/>
          <a:lstStyle/>
          <a:p>
            <a:fld id="{7872B9F1-24DA-4236-9264-171CAAA2FDA1}" type="datetimeFigureOut">
              <a:rPr lang="en-US" smtClean="0">
                <a:solidFill>
                  <a:prstClr val="black">
                    <a:tint val="75000"/>
                  </a:prstClr>
                </a:solidFill>
              </a:rPr>
              <a:pPr/>
              <a:t>2/13/2023</a:t>
            </a:fld>
            <a:endParaRPr lang="en-GB">
              <a:solidFill>
                <a:prstClr val="black">
                  <a:tint val="75000"/>
                </a:prstClr>
              </a:solidFill>
            </a:endParaRPr>
          </a:p>
        </p:txBody>
      </p:sp>
      <p:sp>
        <p:nvSpPr>
          <p:cNvPr id="5" name="Footer Placeholder 4"/>
          <p:cNvSpPr>
            <a:spLocks noGrp="1"/>
          </p:cNvSpPr>
          <p:nvPr>
            <p:ph type="ftr" sz="quarter" idx="11"/>
          </p:nvPr>
        </p:nvSpPr>
        <p:spPr>
          <a:xfrm>
            <a:off x="3623733" y="6117336"/>
            <a:ext cx="3609438" cy="365125"/>
          </a:xfrm>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a:xfrm>
            <a:off x="8275320" y="6117336"/>
            <a:ext cx="411480" cy="365125"/>
          </a:xfrm>
        </p:spPr>
        <p:txBody>
          <a:bodyPr/>
          <a:lstStyle/>
          <a:p>
            <a:fld id="{69469628-3C78-4830-AD40-4FD7E0EB4972}" type="slidenum">
              <a:rPr lang="en-GB" smtClean="0">
                <a:solidFill>
                  <a:prstClr val="black">
                    <a:tint val="75000"/>
                  </a:prstClr>
                </a:solidFill>
              </a:rPr>
              <a:pPr/>
              <a:t>‹#›</a:t>
            </a:fld>
            <a:endParaRPr lang="en-GB">
              <a:solidFill>
                <a:prstClr val="black">
                  <a:tint val="75000"/>
                </a:prstClr>
              </a:solidFill>
            </a:endParaRPr>
          </a:p>
        </p:txBody>
      </p:sp>
      <p:sp>
        <p:nvSpPr>
          <p:cNvPr id="23" name="Freeform 12"/>
          <p:cNvSpPr/>
          <p:nvPr/>
        </p:nvSpPr>
        <p:spPr bwMode="auto">
          <a:xfrm>
            <a:off x="203200" y="3771900"/>
            <a:ext cx="361950" cy="90488"/>
          </a:xfrm>
          <a:custGeom>
            <a:avLst/>
            <a:gdLst/>
            <a:ahLst/>
            <a:cxnLst/>
            <a:rect l="0" t="0" r="r" b="b"/>
            <a:pathLst>
              <a:path w="228" h="57">
                <a:moveTo>
                  <a:pt x="228" y="57"/>
                </a:moveTo>
                <a:lnTo>
                  <a:pt x="0" y="0"/>
                </a:lnTo>
                <a:lnTo>
                  <a:pt x="222" y="54"/>
                </a:lnTo>
                <a:lnTo>
                  <a:pt x="228" y="57"/>
                </a:lnTo>
                <a:close/>
              </a:path>
            </a:pathLst>
          </a:custGeom>
          <a:solidFill>
            <a:srgbClr val="29ABE2"/>
          </a:solidFill>
          <a:ln>
            <a:noFill/>
          </a:ln>
          <a:extLst>
            <a:ext uri="{91240B29-F687-4F45-9708-019B960494DF}">
              <a14:hiddenLine xmlns:a14="http://schemas.microsoft.com/office/drawing/2010/main" w="9525">
                <a:solidFill>
                  <a:srgbClr val="000000"/>
                </a:solidFill>
                <a:round/>
                <a:headEnd/>
                <a:tailEnd/>
              </a14:hiddenLine>
            </a:ext>
          </a:extLst>
        </p:spPr>
      </p:sp>
      <p:sp>
        <p:nvSpPr>
          <p:cNvPr id="24" name="Freeform 13"/>
          <p:cNvSpPr/>
          <p:nvPr/>
        </p:nvSpPr>
        <p:spPr bwMode="auto">
          <a:xfrm>
            <a:off x="560388" y="3867150"/>
            <a:ext cx="61913" cy="80963"/>
          </a:xfrm>
          <a:custGeom>
            <a:avLst/>
            <a:gdLst/>
            <a:ahLst/>
            <a:cxnLst/>
            <a:rect l="0" t="0" r="r" b="b"/>
            <a:pathLst>
              <a:path w="39" h="51">
                <a:moveTo>
                  <a:pt x="0" y="0"/>
                </a:moveTo>
                <a:lnTo>
                  <a:pt x="39" y="51"/>
                </a:lnTo>
                <a:lnTo>
                  <a:pt x="3" y="0"/>
                </a:lnTo>
                <a:lnTo>
                  <a:pt x="0" y="0"/>
                </a:lnTo>
                <a:close/>
              </a:path>
            </a:pathLst>
          </a:custGeom>
          <a:solidFill>
            <a:srgbClr val="29ABE2"/>
          </a:solidFill>
          <a:ln>
            <a:noFill/>
          </a:ln>
          <a:extLst>
            <a:ext uri="{91240B29-F687-4F45-9708-019B960494DF}">
              <a14:hiddenLine xmlns:a14="http://schemas.microsoft.com/office/drawing/2010/main" w="9525">
                <a:solidFill>
                  <a:srgbClr val="000000"/>
                </a:solidFill>
                <a:round/>
                <a:headEnd/>
                <a:tailEnd/>
              </a14:hiddenLine>
            </a:ext>
          </a:extLst>
        </p:spPr>
      </p:sp>
    </p:spTree>
    <p:extLst>
      <p:ext uri="{BB962C8B-B14F-4D97-AF65-F5344CB8AC3E}">
        <p14:creationId xmlns:p14="http://schemas.microsoft.com/office/powerpoint/2010/main" val="401707657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1981200"/>
          </a:xfrm>
        </p:spPr>
        <p:txBody>
          <a:bodyPr/>
          <a:lstStyle/>
          <a:p>
            <a:r>
              <a:rPr lang="en-US"/>
              <a:t>Click to edit Master title style</a:t>
            </a:r>
            <a:endParaRPr lang="en-US" dirty="0"/>
          </a:p>
        </p:txBody>
      </p:sp>
      <p:sp>
        <p:nvSpPr>
          <p:cNvPr id="3" name="Content Placeholder 2"/>
          <p:cNvSpPr>
            <a:spLocks noGrp="1"/>
          </p:cNvSpPr>
          <p:nvPr>
            <p:ph idx="1"/>
          </p:nvPr>
        </p:nvSpPr>
        <p:spPr>
          <a:xfrm>
            <a:off x="982133" y="2667000"/>
            <a:ext cx="7704667" cy="333281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344329" y="6108173"/>
            <a:ext cx="857473" cy="365125"/>
          </a:xfrm>
        </p:spPr>
        <p:txBody>
          <a:bodyPr/>
          <a:lstStyle/>
          <a:p>
            <a:fld id="{7872B9F1-24DA-4236-9264-171CAAA2FDA1}" type="datetimeFigureOut">
              <a:rPr lang="en-US" smtClean="0">
                <a:solidFill>
                  <a:prstClr val="black">
                    <a:tint val="75000"/>
                  </a:prstClr>
                </a:solidFill>
              </a:rPr>
              <a:pPr/>
              <a:t>2/13/2023</a:t>
            </a:fld>
            <a:endParaRPr lang="en-GB">
              <a:solidFill>
                <a:prstClr val="black">
                  <a:tint val="75000"/>
                </a:prstClr>
              </a:solidFill>
            </a:endParaRPr>
          </a:p>
        </p:txBody>
      </p:sp>
      <p:sp>
        <p:nvSpPr>
          <p:cNvPr id="5" name="Footer Placeholder 4"/>
          <p:cNvSpPr>
            <a:spLocks noGrp="1"/>
          </p:cNvSpPr>
          <p:nvPr>
            <p:ph type="ftr" sz="quarter" idx="11"/>
          </p:nvPr>
        </p:nvSpPr>
        <p:spPr>
          <a:xfrm>
            <a:off x="1972647" y="6108173"/>
            <a:ext cx="5314517" cy="365125"/>
          </a:xfrm>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a:xfrm>
            <a:off x="8258967" y="6108173"/>
            <a:ext cx="427833" cy="365125"/>
          </a:xfrm>
        </p:spPr>
        <p:txBody>
          <a:bodyPr/>
          <a:lstStyle/>
          <a:p>
            <a:fld id="{69469628-3C78-4830-AD40-4FD7E0EB497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31834883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86995" y="2666998"/>
            <a:ext cx="6699805" cy="2360071"/>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986998" y="5027070"/>
            <a:ext cx="6699802"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872B9F1-24DA-4236-9264-171CAAA2FDA1}" type="datetimeFigureOut">
              <a:rPr lang="en-US" smtClean="0">
                <a:solidFill>
                  <a:prstClr val="black">
                    <a:tint val="75000"/>
                  </a:prstClr>
                </a:solidFill>
              </a:rPr>
              <a:pPr/>
              <a:t>2/13/2023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a:xfrm>
            <a:off x="8273317" y="6116070"/>
            <a:ext cx="413483" cy="365125"/>
          </a:xfrm>
        </p:spPr>
        <p:txBody>
          <a:bodyPr/>
          <a:lstStyle/>
          <a:p>
            <a:fld id="{69469628-3C78-4830-AD40-4FD7E0EB497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36618025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3" y="685801"/>
            <a:ext cx="7704667"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82133" y="2667000"/>
            <a:ext cx="3739896" cy="336867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946904" y="2667000"/>
            <a:ext cx="3739896" cy="334682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872B9F1-24DA-4236-9264-171CAAA2FDA1}" type="datetimeFigureOut">
              <a:rPr lang="en-US" smtClean="0">
                <a:solidFill>
                  <a:prstClr val="black">
                    <a:tint val="75000"/>
                  </a:prstClr>
                </a:solidFill>
              </a:rPr>
              <a:pPr/>
              <a:t>2/13/2023</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69469628-3C78-4830-AD40-4FD7E0EB497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007172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329481" y="2658533"/>
            <a:ext cx="3456291"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13523"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61710" y="2667000"/>
            <a:ext cx="3467806"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957266"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872B9F1-24DA-4236-9264-171CAAA2FDA1}" type="datetimeFigureOut">
              <a:rPr lang="en-US" smtClean="0">
                <a:solidFill>
                  <a:prstClr val="black">
                    <a:tint val="75000"/>
                  </a:prstClr>
                </a:solidFill>
              </a:rPr>
              <a:pPr/>
              <a:t>2/13/2023</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69469628-3C78-4830-AD40-4FD7E0EB497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73791422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872B9F1-24DA-4236-9264-171CAAA2FDA1}" type="datetimeFigureOut">
              <a:rPr lang="en-US" smtClean="0">
                <a:solidFill>
                  <a:prstClr val="black">
                    <a:tint val="75000"/>
                  </a:prstClr>
                </a:solidFill>
              </a:rPr>
              <a:pPr/>
              <a:t>2/13/2023</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69469628-3C78-4830-AD40-4FD7E0EB497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40382561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72B9F1-24DA-4236-9264-171CAAA2FDA1}" type="datetimeFigureOut">
              <a:rPr lang="en-US" smtClean="0">
                <a:solidFill>
                  <a:prstClr val="black">
                    <a:tint val="75000"/>
                  </a:prstClr>
                </a:solidFill>
              </a:rPr>
              <a:pPr/>
              <a:t>2/13/2023</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69469628-3C78-4830-AD40-4FD7E0EB497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93565458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4" y="1600200"/>
            <a:ext cx="2662534"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3947553" y="685800"/>
            <a:ext cx="4681962"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3524" y="2971800"/>
            <a:ext cx="2662534"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872B9F1-24DA-4236-9264-171CAAA2FDA1}" type="datetimeFigureOut">
              <a:rPr lang="en-US" smtClean="0">
                <a:solidFill>
                  <a:prstClr val="black">
                    <a:tint val="75000"/>
                  </a:prstClr>
                </a:solidFill>
              </a:rPr>
              <a:pPr/>
              <a:t>2/13/2023</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69469628-3C78-4830-AD40-4FD7E0EB497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66602671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2332" y="1752599"/>
            <a:ext cx="4070679"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5697495" y="914400"/>
            <a:ext cx="2461371"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12332" y="3124199"/>
            <a:ext cx="4070679"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872B9F1-24DA-4236-9264-171CAAA2FDA1}" type="datetimeFigureOut">
              <a:rPr lang="en-US" smtClean="0">
                <a:solidFill>
                  <a:prstClr val="black">
                    <a:tint val="75000"/>
                  </a:prstClr>
                </a:solidFill>
              </a:rPr>
              <a:pPr/>
              <a:t>2/13/2023</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69469628-3C78-4830-AD40-4FD7E0EB497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1414781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3" y="4732865"/>
            <a:ext cx="751599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789975" y="932112"/>
            <a:ext cx="6171065"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13523" y="5299603"/>
            <a:ext cx="751599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872B9F1-24DA-4236-9264-171CAAA2FDA1}" type="datetimeFigureOut">
              <a:rPr lang="en-US" smtClean="0">
                <a:solidFill>
                  <a:prstClr val="black">
                    <a:tint val="75000"/>
                  </a:prstClr>
                </a:solidFill>
              </a:rPr>
              <a:pPr/>
              <a:t>2/13/2023</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69469628-3C78-4830-AD40-4FD7E0EB497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0612327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7872B9F1-24DA-4236-9264-171CAAA2FDA1}" type="datetimeFigureOut">
              <a:rPr lang="en-US" smtClean="0">
                <a:solidFill>
                  <a:prstClr val="black">
                    <a:tint val="75000"/>
                  </a:prstClr>
                </a:solidFill>
              </a:rPr>
              <a:pPr/>
              <a:t>2/13/2023</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69469628-3C78-4830-AD40-4FD7E0EB497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15442096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4" y="685800"/>
            <a:ext cx="751599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13524" y="4343400"/>
            <a:ext cx="7515992"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872B9F1-24DA-4236-9264-171CAAA2FDA1}" type="datetimeFigureOut">
              <a:rPr lang="en-US" smtClean="0">
                <a:solidFill>
                  <a:prstClr val="black">
                    <a:tint val="75000"/>
                  </a:prstClr>
                </a:solidFill>
              </a:rPr>
              <a:pPr/>
              <a:t>2/13/2023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69469628-3C78-4830-AD40-4FD7E0EB497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4603834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598235" y="3428999"/>
            <a:ext cx="6631128"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13523" y="4343400"/>
            <a:ext cx="751599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872B9F1-24DA-4236-9264-171CAAA2FDA1}" type="datetimeFigureOut">
              <a:rPr lang="en-US" smtClean="0">
                <a:solidFill>
                  <a:prstClr val="black">
                    <a:tint val="75000"/>
                  </a:prstClr>
                </a:solidFill>
              </a:rPr>
              <a:pPr/>
              <a:t>2/13/2023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69469628-3C78-4830-AD40-4FD7E0EB497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74252863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13525" y="3308581"/>
            <a:ext cx="751598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13524" y="4777381"/>
            <a:ext cx="751599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872B9F1-24DA-4236-9264-171CAAA2FDA1}" type="datetimeFigureOut">
              <a:rPr lang="en-US" smtClean="0">
                <a:solidFill>
                  <a:prstClr val="black">
                    <a:tint val="75000"/>
                  </a:prstClr>
                </a:solidFill>
              </a:rPr>
              <a:pPr/>
              <a:t>2/13/2023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69469628-3C78-4830-AD40-4FD7E0EB497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7300129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113525" y="3886200"/>
            <a:ext cx="751599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13524" y="4775200"/>
            <a:ext cx="751599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872B9F1-24DA-4236-9264-171CAAA2FDA1}" type="datetimeFigureOut">
              <a:rPr lang="en-US" smtClean="0">
                <a:solidFill>
                  <a:prstClr val="black">
                    <a:tint val="75000"/>
                  </a:prstClr>
                </a:solidFill>
              </a:rPr>
              <a:pPr/>
              <a:t>2/13/2023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69469628-3C78-4830-AD40-4FD7E0EB497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09297534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13525" y="685801"/>
            <a:ext cx="7515991"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113524" y="3505200"/>
            <a:ext cx="7515992"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13524" y="4343400"/>
            <a:ext cx="7515992"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872B9F1-24DA-4236-9264-171CAAA2FDA1}" type="datetimeFigureOut">
              <a:rPr lang="en-US" smtClean="0">
                <a:solidFill>
                  <a:prstClr val="black">
                    <a:tint val="75000"/>
                  </a:prstClr>
                </a:solidFill>
              </a:rPr>
              <a:pPr/>
              <a:t>2/13/2023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69469628-3C78-4830-AD40-4FD7E0EB497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12893384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872B9F1-24DA-4236-9264-171CAAA2FDA1}" type="datetimeFigureOut">
              <a:rPr lang="en-US" smtClean="0">
                <a:solidFill>
                  <a:prstClr val="black">
                    <a:tint val="75000"/>
                  </a:prstClr>
                </a:solidFill>
              </a:rPr>
              <a:pPr/>
              <a:t>2/13/2023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69469628-3C78-4830-AD40-4FD7E0EB497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77380035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1393" y="685800"/>
            <a:ext cx="1328123"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13524" y="685800"/>
            <a:ext cx="6016373" cy="5105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872B9F1-24DA-4236-9264-171CAAA2FDA1}" type="datetimeFigureOut">
              <a:rPr lang="en-US" smtClean="0">
                <a:solidFill>
                  <a:prstClr val="black">
                    <a:tint val="75000"/>
                  </a:prstClr>
                </a:solidFill>
              </a:rPr>
              <a:pPr/>
              <a:t>2/13/2023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69469628-3C78-4830-AD40-4FD7E0EB497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834891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72B9F1-24DA-4236-9264-171CAAA2FDA1}" type="datetimeFigureOut">
              <a:rPr lang="en-US" smtClean="0">
                <a:solidFill>
                  <a:prstClr val="black">
                    <a:tint val="75000"/>
                  </a:prstClr>
                </a:solidFill>
              </a:rPr>
              <a:pPr/>
              <a:t>2/13/2023</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69469628-3C78-4830-AD40-4FD7E0EB497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8342523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872B9F1-24DA-4236-9264-171CAAA2FDA1}" type="datetimeFigureOut">
              <a:rPr lang="en-US" smtClean="0">
                <a:solidFill>
                  <a:prstClr val="black">
                    <a:tint val="75000"/>
                  </a:prstClr>
                </a:solidFill>
              </a:rPr>
              <a:pPr/>
              <a:t>2/13/2023</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69469628-3C78-4830-AD40-4FD7E0EB497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8994523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872B9F1-24DA-4236-9264-171CAAA2FDA1}" type="datetimeFigureOut">
              <a:rPr lang="en-US" smtClean="0">
                <a:solidFill>
                  <a:prstClr val="black">
                    <a:tint val="75000"/>
                  </a:prstClr>
                </a:solidFill>
              </a:rPr>
              <a:pPr/>
              <a:t>2/13/2023</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69469628-3C78-4830-AD40-4FD7E0EB497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3948690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theme" Target="../theme/theme4.xml"/><Relationship Id="rId2" Type="http://schemas.openxmlformats.org/officeDocument/2006/relationships/slideLayout" Target="../slideLayouts/slideLayout35.xml"/><Relationship Id="rId16" Type="http://schemas.openxmlformats.org/officeDocument/2006/relationships/slideLayout" Target="../slideLayouts/slideLayout49.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slideLayout" Target="../slideLayouts/slideLayout4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slideLayout" Target="../slideLayouts/slideLayout62.xml"/><Relationship Id="rId18" Type="http://schemas.openxmlformats.org/officeDocument/2006/relationships/theme" Target="../theme/theme5.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17" Type="http://schemas.openxmlformats.org/officeDocument/2006/relationships/slideLayout" Target="../slideLayouts/slideLayout66.xml"/><Relationship Id="rId2" Type="http://schemas.openxmlformats.org/officeDocument/2006/relationships/slideLayout" Target="../slideLayouts/slideLayout51.xml"/><Relationship Id="rId16" Type="http://schemas.openxmlformats.org/officeDocument/2006/relationships/slideLayout" Target="../slideLayouts/slideLayout65.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5" Type="http://schemas.openxmlformats.org/officeDocument/2006/relationships/slideLayout" Target="../slideLayouts/slideLayout6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slideLayout" Target="../slideLayouts/slideLayout6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72B9F1-24DA-4236-9264-171CAAA2FDA1}" type="datetimeFigureOut">
              <a:rPr lang="en-US" smtClean="0">
                <a:solidFill>
                  <a:prstClr val="black">
                    <a:tint val="75000"/>
                  </a:prstClr>
                </a:solidFill>
              </a:rPr>
              <a:pPr/>
              <a:t>2/13/2023</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469628-3C78-4830-AD40-4FD7E0EB497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9120983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D4B536-60A8-4C1A-89D9-F6A2834FD984}" type="datetimeFigureOut">
              <a:rPr lang="en-US" smtClean="0">
                <a:solidFill>
                  <a:prstClr val="black">
                    <a:tint val="75000"/>
                  </a:prstClr>
                </a:solidFill>
              </a:rPr>
              <a:pPr/>
              <a:t>2/13/2023</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4E63A2-C7FD-4B34-810A-C3681E8CC66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33190642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7872B9F1-24DA-4236-9264-171CAAA2FDA1}" type="datetimeFigureOut">
              <a:rPr lang="en-US" smtClean="0">
                <a:solidFill>
                  <a:prstClr val="black">
                    <a:tint val="75000"/>
                  </a:prstClr>
                </a:solidFill>
              </a:rPr>
              <a:pPr/>
              <a:t>2/13/2023</a:t>
            </a:fld>
            <a:endParaRPr lang="en-GB">
              <a:solidFill>
                <a:prstClr val="black">
                  <a:tint val="75000"/>
                </a:prstClr>
              </a:solidFill>
            </a:endParaRPr>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GB">
              <a:solidFill>
                <a:prstClr val="black">
                  <a:tint val="75000"/>
                </a:prstClr>
              </a:solidFill>
            </a:endParaRPr>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69469628-3C78-4830-AD40-4FD7E0EB4972}" type="slidenum">
              <a:rPr lang="en-GB" smtClean="0">
                <a:solidFill>
                  <a:prstClr val="black">
                    <a:tint val="75000"/>
                  </a:prstClr>
                </a:solidFill>
              </a:rPr>
              <a:pPr/>
              <a:t>‹#›</a:t>
            </a:fld>
            <a:endParaRPr lang="en-GB">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285"/>
            <a:ext cx="1952272" cy="6852968"/>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fld id="{7872B9F1-24DA-4236-9264-171CAAA2FDA1}" type="datetimeFigureOut">
              <a:rPr lang="en-US" smtClean="0">
                <a:solidFill>
                  <a:prstClr val="black">
                    <a:tint val="75000"/>
                  </a:prstClr>
                </a:solidFill>
              </a:rPr>
              <a:pPr/>
              <a:t>2/13/2023</a:t>
            </a:fld>
            <a:endParaRPr lang="en-GB">
              <a:solidFill>
                <a:prstClr val="black">
                  <a:tint val="75000"/>
                </a:prstClr>
              </a:solidFill>
            </a:endParaRPr>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fld id="{69469628-3C78-4830-AD40-4FD7E0EB497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937156598"/>
      </p:ext>
    </p:extLst>
  </p:cSld>
  <p:clrMap bg1="lt1" tx1="dk1" bg2="lt2" tx2="dk2" accent1="accent1" accent2="accent2" accent3="accent3" accent4="accent4" accent5="accent5" accent6="accent6" hlink="hlink" folHlink="folHlink"/>
  <p:sldLayoutIdLst>
    <p:sldLayoutId id="2147483858" r:id="rId1"/>
    <p:sldLayoutId id="2147483859" r:id="rId2"/>
    <p:sldLayoutId id="2147483860" r:id="rId3"/>
    <p:sldLayoutId id="2147483861" r:id="rId4"/>
    <p:sldLayoutId id="2147483862" r:id="rId5"/>
    <p:sldLayoutId id="2147483863" r:id="rId6"/>
    <p:sldLayoutId id="2147483864" r:id="rId7"/>
    <p:sldLayoutId id="2147483865" r:id="rId8"/>
    <p:sldLayoutId id="2147483866" r:id="rId9"/>
    <p:sldLayoutId id="2147483867" r:id="rId10"/>
    <p:sldLayoutId id="2147483868" r:id="rId11"/>
    <p:sldLayoutId id="2147483869" r:id="rId12"/>
    <p:sldLayoutId id="2147483870" r:id="rId13"/>
    <p:sldLayoutId id="2147483871" r:id="rId14"/>
    <p:sldLayoutId id="2147483872" r:id="rId15"/>
    <p:sldLayoutId id="2147483873"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14" name="Group 13"/>
          <p:cNvGrpSpPr/>
          <p:nvPr/>
        </p:nvGrpSpPr>
        <p:grpSpPr>
          <a:xfrm>
            <a:off x="0" y="0"/>
            <a:ext cx="2132013" cy="6858001"/>
            <a:chOff x="0" y="0"/>
            <a:chExt cx="2132013" cy="6858001"/>
          </a:xfrm>
        </p:grpSpPr>
        <p:sp>
          <p:nvSpPr>
            <p:cNvPr id="15" name="Freeform 6"/>
            <p:cNvSpPr/>
            <p:nvPr/>
          </p:nvSpPr>
          <p:spPr bwMode="auto">
            <a:xfrm>
              <a:off x="0" y="0"/>
              <a:ext cx="1073150" cy="5291138"/>
            </a:xfrm>
            <a:custGeom>
              <a:avLst/>
              <a:gdLst/>
              <a:ahLst/>
              <a:cxnLst/>
              <a:rect l="0" t="0" r="r" b="b"/>
              <a:pathLst>
                <a:path w="676" h="3333">
                  <a:moveTo>
                    <a:pt x="0" y="3132"/>
                  </a:moveTo>
                  <a:lnTo>
                    <a:pt x="0" y="3312"/>
                  </a:lnTo>
                  <a:lnTo>
                    <a:pt x="126" y="3333"/>
                  </a:lnTo>
                  <a:lnTo>
                    <a:pt x="676" y="0"/>
                  </a:lnTo>
                  <a:lnTo>
                    <a:pt x="514" y="0"/>
                  </a:lnTo>
                  <a:lnTo>
                    <a:pt x="0" y="3132"/>
                  </a:lnTo>
                  <a:close/>
                </a:path>
              </a:pathLst>
            </a:custGeom>
            <a:solidFill>
              <a:schemeClr val="accent1"/>
            </a:solidFill>
            <a:ln>
              <a:noFill/>
            </a:ln>
          </p:spPr>
        </p:sp>
        <p:sp>
          <p:nvSpPr>
            <p:cNvPr id="16" name="Freeform 7"/>
            <p:cNvSpPr/>
            <p:nvPr/>
          </p:nvSpPr>
          <p:spPr bwMode="auto">
            <a:xfrm>
              <a:off x="0" y="0"/>
              <a:ext cx="758825" cy="4624388"/>
            </a:xfrm>
            <a:custGeom>
              <a:avLst/>
              <a:gdLst/>
              <a:ahLst/>
              <a:cxnLst/>
              <a:rect l="0" t="0" r="r" b="b"/>
              <a:pathLst>
                <a:path w="478" h="2913">
                  <a:moveTo>
                    <a:pt x="478" y="0"/>
                  </a:moveTo>
                  <a:lnTo>
                    <a:pt x="318" y="0"/>
                  </a:lnTo>
                  <a:lnTo>
                    <a:pt x="0" y="1938"/>
                  </a:lnTo>
                  <a:lnTo>
                    <a:pt x="0" y="2913"/>
                  </a:lnTo>
                  <a:lnTo>
                    <a:pt x="478" y="0"/>
                  </a:lnTo>
                  <a:close/>
                </a:path>
              </a:pathLst>
            </a:custGeom>
            <a:solidFill>
              <a:schemeClr val="tx1">
                <a:lumMod val="65000"/>
                <a:lumOff val="35000"/>
              </a:schemeClr>
            </a:solidFill>
            <a:ln>
              <a:noFill/>
            </a:ln>
          </p:spPr>
        </p:sp>
        <p:sp>
          <p:nvSpPr>
            <p:cNvPr id="17" name="Freeform 8"/>
            <p:cNvSpPr/>
            <p:nvPr/>
          </p:nvSpPr>
          <p:spPr bwMode="auto">
            <a:xfrm>
              <a:off x="0" y="5662613"/>
              <a:ext cx="906463" cy="1195388"/>
            </a:xfrm>
            <a:custGeom>
              <a:avLst/>
              <a:gdLst/>
              <a:ahLst/>
              <a:cxnLst/>
              <a:rect l="0" t="0" r="r" b="b"/>
              <a:pathLst>
                <a:path w="571" h="753">
                  <a:moveTo>
                    <a:pt x="0" y="0"/>
                  </a:moveTo>
                  <a:lnTo>
                    <a:pt x="0" y="12"/>
                  </a:lnTo>
                  <a:lnTo>
                    <a:pt x="538" y="753"/>
                  </a:lnTo>
                  <a:lnTo>
                    <a:pt x="571" y="753"/>
                  </a:lnTo>
                  <a:lnTo>
                    <a:pt x="0" y="0"/>
                  </a:lnTo>
                  <a:close/>
                </a:path>
              </a:pathLst>
            </a:custGeom>
            <a:solidFill>
              <a:schemeClr val="tx1">
                <a:lumMod val="85000"/>
                <a:lumOff val="15000"/>
              </a:schemeClr>
            </a:solidFill>
            <a:ln>
              <a:noFill/>
            </a:ln>
          </p:spPr>
        </p:sp>
        <p:sp>
          <p:nvSpPr>
            <p:cNvPr id="18" name="Freeform 9"/>
            <p:cNvSpPr/>
            <p:nvPr/>
          </p:nvSpPr>
          <p:spPr bwMode="auto">
            <a:xfrm>
              <a:off x="0" y="5295900"/>
              <a:ext cx="1487488" cy="1562100"/>
            </a:xfrm>
            <a:custGeom>
              <a:avLst/>
              <a:gdLst/>
              <a:ahLst/>
              <a:cxnLst/>
              <a:rect l="0" t="0" r="r" b="b"/>
              <a:pathLst>
                <a:path w="937" h="984">
                  <a:moveTo>
                    <a:pt x="0" y="0"/>
                  </a:moveTo>
                  <a:lnTo>
                    <a:pt x="0" y="3"/>
                  </a:lnTo>
                  <a:lnTo>
                    <a:pt x="901" y="984"/>
                  </a:lnTo>
                  <a:lnTo>
                    <a:pt x="937" y="984"/>
                  </a:lnTo>
                  <a:lnTo>
                    <a:pt x="0" y="0"/>
                  </a:lnTo>
                  <a:close/>
                </a:path>
              </a:pathLst>
            </a:custGeom>
            <a:solidFill>
              <a:schemeClr val="accent1">
                <a:lumMod val="50000"/>
              </a:schemeClr>
            </a:solidFill>
            <a:ln>
              <a:noFill/>
            </a:ln>
          </p:spPr>
        </p:sp>
        <p:sp>
          <p:nvSpPr>
            <p:cNvPr id="19" name="Freeform 10"/>
            <p:cNvSpPr/>
            <p:nvPr/>
          </p:nvSpPr>
          <p:spPr bwMode="auto">
            <a:xfrm>
              <a:off x="0" y="5257800"/>
              <a:ext cx="2132013" cy="1600200"/>
            </a:xfrm>
            <a:custGeom>
              <a:avLst/>
              <a:gdLst/>
              <a:ahLst/>
              <a:cxnLst/>
              <a:rect l="0" t="0" r="r" b="b"/>
              <a:pathLst>
                <a:path w="1343" h="1008">
                  <a:moveTo>
                    <a:pt x="0" y="24"/>
                  </a:moveTo>
                  <a:lnTo>
                    <a:pt x="937" y="1008"/>
                  </a:lnTo>
                  <a:lnTo>
                    <a:pt x="1343" y="1008"/>
                  </a:lnTo>
                  <a:lnTo>
                    <a:pt x="126" y="21"/>
                  </a:lnTo>
                  <a:lnTo>
                    <a:pt x="0" y="0"/>
                  </a:lnTo>
                  <a:lnTo>
                    <a:pt x="0" y="24"/>
                  </a:lnTo>
                  <a:close/>
                </a:path>
              </a:pathLst>
            </a:custGeom>
            <a:solidFill>
              <a:schemeClr val="accent1">
                <a:lumMod val="75000"/>
              </a:schemeClr>
            </a:solidFill>
            <a:ln>
              <a:noFill/>
            </a:ln>
          </p:spPr>
        </p:sp>
        <p:sp>
          <p:nvSpPr>
            <p:cNvPr id="20" name="Freeform 11"/>
            <p:cNvSpPr/>
            <p:nvPr/>
          </p:nvSpPr>
          <p:spPr bwMode="auto">
            <a:xfrm>
              <a:off x="0" y="5357813"/>
              <a:ext cx="1377950" cy="1500188"/>
            </a:xfrm>
            <a:custGeom>
              <a:avLst/>
              <a:gdLst/>
              <a:ahLst/>
              <a:cxnLst/>
              <a:rect l="0" t="0" r="r" b="b"/>
              <a:pathLst>
                <a:path w="868" h="945">
                  <a:moveTo>
                    <a:pt x="0" y="192"/>
                  </a:moveTo>
                  <a:lnTo>
                    <a:pt x="571" y="945"/>
                  </a:lnTo>
                  <a:lnTo>
                    <a:pt x="868" y="945"/>
                  </a:lnTo>
                  <a:lnTo>
                    <a:pt x="0" y="0"/>
                  </a:lnTo>
                  <a:lnTo>
                    <a:pt x="0" y="192"/>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982133" y="457201"/>
            <a:ext cx="7704667" cy="1981200"/>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82134" y="2667000"/>
            <a:ext cx="7704666" cy="3356995"/>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358679" y="6116070"/>
            <a:ext cx="85747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872B9F1-24DA-4236-9264-171CAAA2FDA1}" type="datetimeFigureOut">
              <a:rPr lang="en-US" smtClean="0">
                <a:solidFill>
                  <a:prstClr val="black">
                    <a:tint val="75000"/>
                  </a:prstClr>
                </a:solidFill>
              </a:rPr>
              <a:pPr/>
              <a:t>2/13/2023</a:t>
            </a:fld>
            <a:endParaRPr lang="en-GB">
              <a:solidFill>
                <a:prstClr val="black">
                  <a:tint val="75000"/>
                </a:prstClr>
              </a:solidFill>
            </a:endParaRPr>
          </a:p>
        </p:txBody>
      </p:sp>
      <p:sp>
        <p:nvSpPr>
          <p:cNvPr id="5" name="Footer Placeholder 4"/>
          <p:cNvSpPr>
            <a:spLocks noGrp="1"/>
          </p:cNvSpPr>
          <p:nvPr>
            <p:ph type="ftr" sz="quarter" idx="3"/>
          </p:nvPr>
        </p:nvSpPr>
        <p:spPr>
          <a:xfrm>
            <a:off x="1986997" y="6116070"/>
            <a:ext cx="531451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8273317" y="6116070"/>
            <a:ext cx="41348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9469628-3C78-4830-AD40-4FD7E0EB497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058209777"/>
      </p:ext>
    </p:extLst>
  </p:cSld>
  <p:clrMap bg1="lt1" tx1="dk1" bg2="lt2" tx2="dk2" accent1="accent1" accent2="accent2" accent3="accent3" accent4="accent4" accent5="accent5" accent6="accent6" hlink="hlink" folHlink="folHlink"/>
  <p:sldLayoutIdLst>
    <p:sldLayoutId id="2147483875" r:id="rId1"/>
    <p:sldLayoutId id="2147483876" r:id="rId2"/>
    <p:sldLayoutId id="2147483877" r:id="rId3"/>
    <p:sldLayoutId id="2147483878" r:id="rId4"/>
    <p:sldLayoutId id="2147483879" r:id="rId5"/>
    <p:sldLayoutId id="2147483880" r:id="rId6"/>
    <p:sldLayoutId id="2147483881" r:id="rId7"/>
    <p:sldLayoutId id="2147483882" r:id="rId8"/>
    <p:sldLayoutId id="2147483883" r:id="rId9"/>
    <p:sldLayoutId id="2147483884" r:id="rId10"/>
    <p:sldLayoutId id="2147483885" r:id="rId11"/>
    <p:sldLayoutId id="2147483886" r:id="rId12"/>
    <p:sldLayoutId id="2147483887" r:id="rId13"/>
    <p:sldLayoutId id="2147483888" r:id="rId14"/>
    <p:sldLayoutId id="2147483889" r:id="rId15"/>
    <p:sldLayoutId id="2147483890" r:id="rId16"/>
    <p:sldLayoutId id="2147483891"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4.xml"/></Relationships>
</file>

<file path=ppt/slides/_rels/slide10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4.xml"/></Relationships>
</file>

<file path=ppt/slides/_rels/slide105.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4.xml"/></Relationships>
</file>

<file path=ppt/slides/_rels/slide10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4.xml"/></Relationships>
</file>

<file path=ppt/slides/_rels/slide108.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4.xml"/></Relationships>
</file>

<file path=ppt/slides/_rels/slide109.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4.xml"/></Relationships>
</file>

<file path=ppt/slides/_rels/slide111.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4.xml"/></Relationships>
</file>

<file path=ppt/slides/_rels/slide112.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4.xml"/></Relationships>
</file>

<file path=ppt/slides/_rels/slide11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4.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5.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4.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81.xml"/><Relationship Id="rId1" Type="http://schemas.openxmlformats.org/officeDocument/2006/relationships/slideLayout" Target="../slideLayouts/slideLayout4.xml"/></Relationships>
</file>

<file path=ppt/slides/_rels/slide148.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5.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7.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60.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5.xml"/></Relationships>
</file>

<file path=ppt/slides/_rels/slide176.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5.xml"/></Relationships>
</file>

<file path=ppt/slides/_rels/slide177.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2" Type="http://schemas.openxmlformats.org/officeDocument/2006/relationships/image" Target="../media/image92.jpeg"/><Relationship Id="rId1" Type="http://schemas.openxmlformats.org/officeDocument/2006/relationships/slideLayout" Target="../slideLayouts/slideLayout4.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9.emf"/></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4.xml"/><Relationship Id="rId1" Type="http://schemas.openxmlformats.org/officeDocument/2006/relationships/vmlDrawing" Target="../drawings/vmlDrawing2.vml"/><Relationship Id="rId5" Type="http://schemas.openxmlformats.org/officeDocument/2006/relationships/image" Target="../media/image21.png"/><Relationship Id="rId4" Type="http://schemas.openxmlformats.org/officeDocument/2006/relationships/image" Target="../media/image20.emf"/></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4.xml"/><Relationship Id="rId1" Type="http://schemas.openxmlformats.org/officeDocument/2006/relationships/vmlDrawing" Target="../drawings/vmlDrawing3.vml"/><Relationship Id="rId5" Type="http://schemas.openxmlformats.org/officeDocument/2006/relationships/image" Target="../media/image23.png"/><Relationship Id="rId4" Type="http://schemas.openxmlformats.org/officeDocument/2006/relationships/image" Target="../media/image22.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8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8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93.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94.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4.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notesSlide" Target="../notesSlides/notesSlide49.xml"/><Relationship Id="rId1" Type="http://schemas.openxmlformats.org/officeDocument/2006/relationships/slideLayout" Target="../slideLayouts/slideLayout5.xml"/></Relationships>
</file>

<file path=ppt/slides/_rels/slide98.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8229600" cy="3124944"/>
          </a:xfrm>
          <a:effectLst>
            <a:innerShdw blurRad="114300">
              <a:prstClr val="black"/>
            </a:innerShdw>
          </a:effectLst>
        </p:spPr>
        <p:style>
          <a:lnRef idx="2">
            <a:schemeClr val="accent1"/>
          </a:lnRef>
          <a:fillRef idx="1">
            <a:schemeClr val="lt1"/>
          </a:fillRef>
          <a:effectRef idx="0">
            <a:schemeClr val="accent1"/>
          </a:effectRef>
          <a:fontRef idx="minor">
            <a:schemeClr val="dk1"/>
          </a:fontRef>
        </p:style>
        <p:txBody>
          <a:bodyPr>
            <a:noAutofit/>
          </a:bodyPr>
          <a:lstStyle/>
          <a:p>
            <a:pPr marL="0" indent="0" algn="ctr">
              <a:buNone/>
            </a:pPr>
            <a:r>
              <a:rPr lang="fa-IR" sz="6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به نام خداوند جان و خرد</a:t>
            </a:r>
          </a:p>
          <a:p>
            <a:pPr marL="0" indent="0" algn="ctr">
              <a:buNone/>
            </a:pPr>
            <a:r>
              <a:rPr lang="fa-IR" sz="6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کزین برتر اندیشه بر نگذرد</a:t>
            </a:r>
          </a:p>
          <a:p>
            <a:pPr marL="0" indent="0" algn="r">
              <a:buNone/>
            </a:pPr>
            <a:r>
              <a:rPr lang="fa-IR"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فردوسی</a:t>
            </a:r>
            <a:endParaRPr lang="en-US"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Tree>
    <p:extLst>
      <p:ext uri="{BB962C8B-B14F-4D97-AF65-F5344CB8AC3E}">
        <p14:creationId xmlns:p14="http://schemas.microsoft.com/office/powerpoint/2010/main" val="99500290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dirty="0"/>
              <a:t>تجهیزات بیشتربرای نوزادان بسیار نارس</a:t>
            </a:r>
            <a:r>
              <a:rPr lang="en-US" dirty="0"/>
              <a:t/>
            </a:r>
            <a:br>
              <a:rPr lang="en-US" dirty="0"/>
            </a:br>
            <a:endParaRPr lang="en-US" dirty="0"/>
          </a:p>
        </p:txBody>
      </p:sp>
      <p:sp>
        <p:nvSpPr>
          <p:cNvPr id="3" name="Content Placeholder 2"/>
          <p:cNvSpPr>
            <a:spLocks noGrp="1"/>
          </p:cNvSpPr>
          <p:nvPr>
            <p:ph idx="1"/>
          </p:nvPr>
        </p:nvSpPr>
        <p:spPr/>
        <p:txBody>
          <a:bodyPr/>
          <a:lstStyle/>
          <a:p>
            <a:pPr algn="r" rtl="1"/>
            <a:r>
              <a:rPr lang="fa-IR" dirty="0"/>
              <a:t>کیسه پالستیکی مخصوص نگهداری غذا یا پوشش پالستیکی</a:t>
            </a:r>
          </a:p>
          <a:p>
            <a:pPr algn="r" rtl="1"/>
            <a:r>
              <a:rPr lang="fa-IR" dirty="0"/>
              <a:t> تشک گرمایی</a:t>
            </a:r>
          </a:p>
          <a:p>
            <a:pPr algn="r" rtl="1"/>
            <a:r>
              <a:rPr lang="fa-IR" dirty="0"/>
              <a:t> تیغه لارنگوسکوپ شماره 00( اختیاری) </a:t>
            </a:r>
          </a:p>
          <a:p>
            <a:pPr algn="r" rtl="1"/>
            <a:r>
              <a:rPr lang="fa-IR" dirty="0"/>
              <a:t>انکوباتور انتقال برای حفظ دمای بدن نوزاد طی انتقال به بخش نوزادان</a:t>
            </a:r>
            <a:endParaRPr lang="en-US" dirty="0"/>
          </a:p>
          <a:p>
            <a:endParaRPr lang="en-US" dirty="0"/>
          </a:p>
        </p:txBody>
      </p:sp>
    </p:spTree>
    <p:extLst>
      <p:ext uri="{BB962C8B-B14F-4D97-AF65-F5344CB8AC3E}">
        <p14:creationId xmlns:p14="http://schemas.microsoft.com/office/powerpoint/2010/main" val="634094940"/>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285728"/>
            <a:ext cx="8229600" cy="1143000"/>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rtl="1"/>
            <a:r>
              <a:rPr lang="fa-IR" sz="8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rPr>
              <a:t>ابزار احیای </a:t>
            </a:r>
            <a:r>
              <a:rPr lang="en-US" sz="8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rPr>
              <a:t>T</a:t>
            </a:r>
            <a:endParaRPr lang="en-GB" sz="8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endParaRPr>
          </a:p>
        </p:txBody>
      </p:sp>
      <p:pic>
        <p:nvPicPr>
          <p:cNvPr id="6147" name="Picture 3" descr="C:\Users\Niknafs\Pictures\s224a.jpg"/>
          <p:cNvPicPr>
            <a:picLocks noGrp="1" noChangeAspect="1" noChangeArrowheads="1"/>
          </p:cNvPicPr>
          <p:nvPr>
            <p:ph idx="1"/>
          </p:nvPr>
        </p:nvPicPr>
        <p:blipFill>
          <a:blip r:embed="rId3"/>
          <a:stretch>
            <a:fillRect/>
          </a:stretch>
        </p:blipFill>
        <p:spPr bwMode="auto">
          <a:xfrm>
            <a:off x="2785070" y="1914103"/>
            <a:ext cx="4667250" cy="4467225"/>
          </a:xfrm>
          <a:prstGeom prst="rect">
            <a:avLst/>
          </a:prstGeom>
          <a:noFill/>
        </p:spPr>
      </p:pic>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282154"/>
          </a:xfrm>
        </p:spPr>
        <p:style>
          <a:lnRef idx="2">
            <a:schemeClr val="accent1"/>
          </a:lnRef>
          <a:fillRef idx="1">
            <a:schemeClr val="lt1"/>
          </a:fillRef>
          <a:effectRef idx="0">
            <a:schemeClr val="accent1"/>
          </a:effectRef>
          <a:fontRef idx="minor">
            <a:schemeClr val="dk1"/>
          </a:fontRef>
        </p:style>
        <p:txBody>
          <a:bodyPr tIns="0">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fa-IR" sz="8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rPr>
              <a:t>اجزای اصلی</a:t>
            </a:r>
            <a:endParaRPr lang="en-US" sz="8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endParaRPr>
          </a:p>
        </p:txBody>
      </p:sp>
      <p:sp>
        <p:nvSpPr>
          <p:cNvPr id="3" name="Content Placeholder 2"/>
          <p:cNvSpPr>
            <a:spLocks noGrp="1"/>
          </p:cNvSpPr>
          <p:nvPr>
            <p:ph sz="half" idx="1"/>
          </p:nvPr>
        </p:nvSpPr>
        <p:spPr>
          <a:xfrm>
            <a:off x="457200" y="2248272"/>
            <a:ext cx="4038600" cy="3556992"/>
          </a:xfrm>
          <a:ln>
            <a:noFill/>
          </a:ln>
        </p:spPr>
        <p:style>
          <a:lnRef idx="2">
            <a:schemeClr val="accent1"/>
          </a:lnRef>
          <a:fillRef idx="1">
            <a:schemeClr val="lt1"/>
          </a:fillRef>
          <a:effectRef idx="0">
            <a:schemeClr val="accent1"/>
          </a:effectRef>
          <a:fontRef idx="minor">
            <a:schemeClr val="dk1"/>
          </a:fontRef>
        </p:style>
        <p:txBody>
          <a:bodyPr>
            <a:normAutofit/>
          </a:bodyPr>
          <a:lstStyle/>
          <a:p>
            <a:pPr marL="0" indent="0" algn="r" rtl="1">
              <a:buClr>
                <a:srgbClr val="C00000"/>
              </a:buClr>
              <a:buNone/>
            </a:pPr>
            <a:r>
              <a:rPr lang="fa-IR" sz="2400" b="1" dirty="0">
                <a:solidFill>
                  <a:srgbClr val="C00000"/>
                </a:solidFill>
                <a:cs typeface="B Nazanin" panose="00000400000000000000" pitchFamily="2" charset="-78"/>
              </a:rPr>
              <a:t>1. </a:t>
            </a:r>
            <a:r>
              <a:rPr lang="fa-IR" sz="2400" b="1" dirty="0">
                <a:cs typeface="B Nazanin" panose="00000400000000000000" pitchFamily="2" charset="-78"/>
              </a:rPr>
              <a:t>ورودی گاز  </a:t>
            </a:r>
            <a:endParaRPr lang="en-US" sz="2400" b="1" dirty="0">
              <a:cs typeface="B Nazanin" panose="00000400000000000000" pitchFamily="2" charset="-78"/>
            </a:endParaRPr>
          </a:p>
          <a:p>
            <a:pPr marL="0" indent="0" algn="r" rtl="1">
              <a:buClr>
                <a:srgbClr val="C00000"/>
              </a:buClr>
              <a:buNone/>
            </a:pPr>
            <a:r>
              <a:rPr lang="fa-IR" sz="2400" b="1" dirty="0">
                <a:solidFill>
                  <a:srgbClr val="C00000"/>
                </a:solidFill>
                <a:cs typeface="B Nazanin" panose="00000400000000000000" pitchFamily="2" charset="-78"/>
              </a:rPr>
              <a:t>2. </a:t>
            </a:r>
            <a:r>
              <a:rPr lang="fa-IR" sz="2400" b="1" dirty="0">
                <a:cs typeface="B Nazanin" panose="00000400000000000000" pitchFamily="2" charset="-78"/>
              </a:rPr>
              <a:t>خروجی (گاز) به طرف بیمار</a:t>
            </a:r>
          </a:p>
          <a:p>
            <a:pPr marL="0" indent="0" algn="r" rtl="1">
              <a:buClr>
                <a:srgbClr val="C00000"/>
              </a:buClr>
              <a:buNone/>
            </a:pPr>
            <a:r>
              <a:rPr lang="fa-IR" sz="2400" b="1" dirty="0">
                <a:solidFill>
                  <a:srgbClr val="C00000"/>
                </a:solidFill>
                <a:cs typeface="B Nazanin" panose="00000400000000000000" pitchFamily="2" charset="-78"/>
              </a:rPr>
              <a:t>3. </a:t>
            </a:r>
            <a:r>
              <a:rPr lang="fa-IR" sz="2400" b="1" dirty="0">
                <a:cs typeface="B Nazanin" panose="00000400000000000000" pitchFamily="2" charset="-78"/>
              </a:rPr>
              <a:t>تنظیم حد اکثر فشار </a:t>
            </a:r>
          </a:p>
          <a:p>
            <a:pPr marL="0" indent="0" algn="r" rtl="1">
              <a:buClr>
                <a:srgbClr val="C00000"/>
              </a:buClr>
              <a:buNone/>
            </a:pPr>
            <a:r>
              <a:rPr lang="fa-IR" sz="2400" b="1" dirty="0">
                <a:solidFill>
                  <a:srgbClr val="C00000"/>
                </a:solidFill>
                <a:cs typeface="B Nazanin" panose="00000400000000000000" pitchFamily="2" charset="-78"/>
              </a:rPr>
              <a:t>4. </a:t>
            </a:r>
            <a:r>
              <a:rPr lang="fa-IR" sz="2400" b="1" dirty="0">
                <a:cs typeface="B Nazanin" panose="00000400000000000000" pitchFamily="2" charset="-78"/>
              </a:rPr>
              <a:t>فشار سنج</a:t>
            </a:r>
          </a:p>
          <a:p>
            <a:pPr marL="0" indent="0" algn="r" rtl="1">
              <a:buClr>
                <a:srgbClr val="C00000"/>
              </a:buClr>
              <a:buNone/>
            </a:pPr>
            <a:r>
              <a:rPr lang="fa-IR" sz="2400" b="1" dirty="0">
                <a:solidFill>
                  <a:srgbClr val="C00000"/>
                </a:solidFill>
                <a:cs typeface="B Nazanin" panose="00000400000000000000" pitchFamily="2" charset="-78"/>
              </a:rPr>
              <a:t>5. </a:t>
            </a:r>
            <a:r>
              <a:rPr lang="fa-IR" sz="2400" b="1" dirty="0">
                <a:cs typeface="B Nazanin" panose="00000400000000000000" pitchFamily="2" charset="-78"/>
              </a:rPr>
              <a:t>تنظیم </a:t>
            </a:r>
            <a:r>
              <a:rPr lang="en-US" sz="2400" b="1" dirty="0">
                <a:cs typeface="B Nazanin" panose="00000400000000000000" pitchFamily="2" charset="-78"/>
              </a:rPr>
              <a:t>PIP</a:t>
            </a:r>
            <a:endParaRPr lang="fa-IR" sz="2400" b="1" dirty="0">
              <a:cs typeface="B Nazanin" panose="00000400000000000000" pitchFamily="2" charset="-78"/>
            </a:endParaRPr>
          </a:p>
          <a:p>
            <a:pPr marL="0" indent="0" algn="r" rtl="1">
              <a:buClr>
                <a:srgbClr val="C00000"/>
              </a:buClr>
              <a:buNone/>
            </a:pPr>
            <a:r>
              <a:rPr lang="fa-IR" sz="2400" b="1" dirty="0">
                <a:solidFill>
                  <a:srgbClr val="C00000"/>
                </a:solidFill>
                <a:cs typeface="B Nazanin" panose="00000400000000000000" pitchFamily="2" charset="-78"/>
              </a:rPr>
              <a:t>6. </a:t>
            </a:r>
            <a:r>
              <a:rPr lang="fa-IR" sz="2400" b="1" dirty="0">
                <a:cs typeface="B Nazanin" panose="00000400000000000000" pitchFamily="2" charset="-78"/>
              </a:rPr>
              <a:t>تنظیم </a:t>
            </a:r>
            <a:r>
              <a:rPr lang="en-US" sz="2400" b="1" dirty="0">
                <a:cs typeface="B Nazanin" panose="00000400000000000000" pitchFamily="2" charset="-78"/>
              </a:rPr>
              <a:t>PEEP</a:t>
            </a:r>
            <a:r>
              <a:rPr lang="fa-IR" sz="2400" b="1" dirty="0">
                <a:cs typeface="B Nazanin" panose="00000400000000000000" pitchFamily="2" charset="-78"/>
              </a:rPr>
              <a:t> </a:t>
            </a:r>
            <a:r>
              <a:rPr lang="en-US" sz="2400" b="1" dirty="0">
                <a:cs typeface="B Nazanin" panose="00000400000000000000" pitchFamily="2" charset="-78"/>
              </a:rPr>
              <a:t>(patient T- piece)</a:t>
            </a:r>
          </a:p>
        </p:txBody>
      </p:sp>
      <p:pic>
        <p:nvPicPr>
          <p:cNvPr id="276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0032" y="2426568"/>
            <a:ext cx="3643312"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61537587"/>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095375" y="1633686"/>
            <a:ext cx="6953250" cy="4819650"/>
          </a:xfrm>
          <a:prstGeom prst="rect">
            <a:avLst/>
          </a:prstGeom>
        </p:spPr>
      </p:pic>
      <p:sp>
        <p:nvSpPr>
          <p:cNvPr id="5" name="Title 1"/>
          <p:cNvSpPr>
            <a:spLocks noGrp="1"/>
          </p:cNvSpPr>
          <p:nvPr>
            <p:ph type="title"/>
          </p:nvPr>
        </p:nvSpPr>
        <p:spPr>
          <a:xfrm>
            <a:off x="457200" y="188640"/>
            <a:ext cx="8229600" cy="1359048"/>
          </a:xfrm>
        </p:spPr>
        <p:style>
          <a:lnRef idx="2">
            <a:schemeClr val="accent1"/>
          </a:lnRef>
          <a:fillRef idx="1">
            <a:schemeClr val="lt1"/>
          </a:fillRef>
          <a:effectRef idx="0">
            <a:schemeClr val="accent1"/>
          </a:effectRef>
          <a:fontRef idx="minor">
            <a:schemeClr val="dk1"/>
          </a:fontRef>
        </p:style>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fa-IR" sz="8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rPr>
              <a:t>اجزای اصلی</a:t>
            </a:r>
            <a:endParaRPr lang="en-US" sz="8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endParaRPr>
          </a:p>
        </p:txBody>
      </p:sp>
    </p:spTree>
    <p:extLst>
      <p:ext uri="{BB962C8B-B14F-4D97-AF65-F5344CB8AC3E}">
        <p14:creationId xmlns:p14="http://schemas.microsoft.com/office/powerpoint/2010/main" val="3935200067"/>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8680"/>
            <a:ext cx="8229600" cy="1143000"/>
          </a:xfrm>
          <a:ln>
            <a:noFill/>
          </a:ln>
        </p:spPr>
        <p:style>
          <a:lnRef idx="2">
            <a:schemeClr val="accent2"/>
          </a:lnRef>
          <a:fillRef idx="1">
            <a:schemeClr val="lt1"/>
          </a:fillRef>
          <a:effectRef idx="0">
            <a:schemeClr val="accent2"/>
          </a:effectRef>
          <a:fontRef idx="minor">
            <a:schemeClr val="dk1"/>
          </a:fontRef>
        </p:style>
        <p:txBody>
          <a:bodyPr>
            <a:normAutofit fontScale="90000"/>
            <a:scene3d>
              <a:camera prst="orthographicFront"/>
              <a:lightRig rig="soft" dir="tl">
                <a:rot lat="0" lon="0" rev="0"/>
              </a:lightRig>
            </a:scene3d>
            <a:sp3d contourW="25400" prstMaterial="matte">
              <a:bevelT w="25400" h="55880" prst="artDeco"/>
              <a:contourClr>
                <a:schemeClr val="accent2">
                  <a:tint val="20000"/>
                </a:schemeClr>
              </a:contourClr>
            </a:sp3d>
          </a:bodyPr>
          <a:lstStyle/>
          <a:p>
            <a:pPr rtl="1"/>
            <a:r>
              <a:rPr lang="fa-IR"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rPr>
              <a:t>ابزار احیای </a:t>
            </a:r>
            <a:r>
              <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rPr>
              <a:t>T</a:t>
            </a:r>
            <a:r>
              <a:rPr lang="fa-IR"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rPr>
              <a:t> چگونه کار می کند؟</a:t>
            </a:r>
            <a:endPar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endParaRPr>
          </a:p>
        </p:txBody>
      </p:sp>
      <p:sp>
        <p:nvSpPr>
          <p:cNvPr id="3" name="Content Placeholder 2"/>
          <p:cNvSpPr>
            <a:spLocks noGrp="1"/>
          </p:cNvSpPr>
          <p:nvPr>
            <p:ph idx="1"/>
          </p:nvPr>
        </p:nvSpPr>
        <p:spPr>
          <a:xfrm>
            <a:off x="457200" y="2132856"/>
            <a:ext cx="8229600" cy="3268960"/>
          </a:xfrm>
        </p:spPr>
        <p:style>
          <a:lnRef idx="2">
            <a:schemeClr val="accent1"/>
          </a:lnRef>
          <a:fillRef idx="1">
            <a:schemeClr val="lt1"/>
          </a:fillRef>
          <a:effectRef idx="0">
            <a:schemeClr val="accent1"/>
          </a:effectRef>
          <a:fontRef idx="minor">
            <a:schemeClr val="dk1"/>
          </a:fontRef>
        </p:style>
        <p:txBody>
          <a:bodyPr>
            <a:normAutofit fontScale="92500" lnSpcReduction="20000"/>
          </a:bodyPr>
          <a:lstStyle/>
          <a:p>
            <a:pPr algn="r" rtl="1">
              <a:buClr>
                <a:srgbClr val="FF0000"/>
              </a:buClr>
            </a:pPr>
            <a:r>
              <a:rPr lang="fa-IR" sz="3800" b="1" dirty="0">
                <a:cs typeface="B Nazanin" panose="00000400000000000000" pitchFamily="2" charset="-78"/>
              </a:rPr>
              <a:t>دریچه های فشار شکن، </a:t>
            </a:r>
            <a:r>
              <a:rPr lang="en-US" sz="3800" b="1" dirty="0">
                <a:cs typeface="B Nazanin" panose="00000400000000000000" pitchFamily="2" charset="-78"/>
              </a:rPr>
              <a:t>PIP</a:t>
            </a:r>
            <a:r>
              <a:rPr lang="fa-IR" sz="3800" b="1" dirty="0">
                <a:cs typeface="B Nazanin" panose="00000400000000000000" pitchFamily="2" charset="-78"/>
              </a:rPr>
              <a:t> و </a:t>
            </a:r>
            <a:r>
              <a:rPr lang="en-US" sz="3800" b="1" dirty="0">
                <a:cs typeface="B Nazanin" panose="00000400000000000000" pitchFamily="2" charset="-78"/>
              </a:rPr>
              <a:t>PEEP</a:t>
            </a:r>
            <a:r>
              <a:rPr lang="fa-IR" sz="3800" b="1" dirty="0">
                <a:cs typeface="B Nazanin" panose="00000400000000000000" pitchFamily="2" charset="-78"/>
              </a:rPr>
              <a:t> باید قبل از استفاده تنظیم شوند.</a:t>
            </a:r>
          </a:p>
          <a:p>
            <a:pPr algn="r" rtl="1">
              <a:buClr>
                <a:srgbClr val="FF0000"/>
              </a:buClr>
            </a:pPr>
            <a:r>
              <a:rPr lang="fa-IR" sz="3800" b="1" dirty="0">
                <a:cs typeface="B Nazanin" panose="00000400000000000000" pitchFamily="2" charset="-78"/>
              </a:rPr>
              <a:t>مادامی که دریـچه </a:t>
            </a:r>
            <a:r>
              <a:rPr lang="en-US" sz="3800" b="1" dirty="0">
                <a:cs typeface="B Nazanin" panose="00000400000000000000" pitchFamily="2" charset="-78"/>
              </a:rPr>
              <a:t>PEEP</a:t>
            </a:r>
            <a:r>
              <a:rPr lang="fa-IR" sz="3800" b="1" dirty="0">
                <a:cs typeface="B Nazanin" panose="00000400000000000000" pitchFamily="2" charset="-78"/>
              </a:rPr>
              <a:t> توسط کاربـر بستـه می مـاند، </a:t>
            </a:r>
            <a:r>
              <a:rPr lang="en-US" sz="3800" b="1" dirty="0">
                <a:cs typeface="B Nazanin" panose="00000400000000000000" pitchFamily="2" charset="-78"/>
              </a:rPr>
              <a:t>PIP</a:t>
            </a:r>
            <a:r>
              <a:rPr lang="fa-IR" sz="3800" b="1" dirty="0">
                <a:cs typeface="B Nazanin" panose="00000400000000000000" pitchFamily="2" charset="-78"/>
              </a:rPr>
              <a:t> تنظیـم شـده بیمـار را تهـویه می کند.</a:t>
            </a:r>
            <a:endParaRPr lang="en-US" sz="3800" b="1" dirty="0">
              <a:cs typeface="B Nazanin" panose="00000400000000000000" pitchFamily="2" charset="-78"/>
            </a:endParaRPr>
          </a:p>
        </p:txBody>
      </p:sp>
    </p:spTree>
    <p:extLst>
      <p:ext uri="{BB962C8B-B14F-4D97-AF65-F5344CB8AC3E}">
        <p14:creationId xmlns:p14="http://schemas.microsoft.com/office/powerpoint/2010/main" val="4273696308"/>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6672"/>
            <a:ext cx="8229600" cy="1143000"/>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rtl="1"/>
            <a:r>
              <a:rPr lang="fa-IR" sz="6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rPr>
              <a:t>آماده کردن ابزار احیای</a:t>
            </a:r>
            <a:r>
              <a:rPr lang="en-US" sz="6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rPr>
              <a:t> T </a:t>
            </a:r>
          </a:p>
        </p:txBody>
      </p:sp>
      <p:sp>
        <p:nvSpPr>
          <p:cNvPr id="3" name="Content Placeholder 2"/>
          <p:cNvSpPr>
            <a:spLocks noGrp="1"/>
          </p:cNvSpPr>
          <p:nvPr>
            <p:ph sz="half" idx="1"/>
          </p:nvPr>
        </p:nvSpPr>
        <p:spPr>
          <a:xfrm>
            <a:off x="457200" y="1916833"/>
            <a:ext cx="4038600" cy="2952328"/>
          </a:xfrm>
        </p:spPr>
        <p:style>
          <a:lnRef idx="2">
            <a:schemeClr val="accent1"/>
          </a:lnRef>
          <a:fillRef idx="1">
            <a:schemeClr val="lt1"/>
          </a:fillRef>
          <a:effectRef idx="0">
            <a:schemeClr val="accent1"/>
          </a:effectRef>
          <a:fontRef idx="minor">
            <a:schemeClr val="dk1"/>
          </a:fontRef>
        </p:style>
        <p:txBody>
          <a:bodyPr tIns="0" rIns="182880">
            <a:noAutofit/>
          </a:bodyPr>
          <a:lstStyle/>
          <a:p>
            <a:pPr marL="0" indent="0" algn="r" rtl="1">
              <a:buNone/>
            </a:pPr>
            <a:endParaRPr lang="fa-IR" b="1" dirty="0">
              <a:solidFill>
                <a:srgbClr val="C00000"/>
              </a:solidFill>
              <a:cs typeface="B Nazanin" panose="00000400000000000000" pitchFamily="2" charset="-78"/>
            </a:endParaRPr>
          </a:p>
          <a:p>
            <a:pPr marL="0" indent="0" algn="r" rtl="1">
              <a:buNone/>
            </a:pPr>
            <a:r>
              <a:rPr lang="fa-IR" b="1" dirty="0">
                <a:solidFill>
                  <a:srgbClr val="C00000"/>
                </a:solidFill>
                <a:cs typeface="B Nazanin" panose="00000400000000000000" pitchFamily="2" charset="-78"/>
              </a:rPr>
              <a:t>اول، </a:t>
            </a:r>
            <a:r>
              <a:rPr lang="fa-IR" b="1" dirty="0">
                <a:cs typeface="B Nazanin" panose="00000400000000000000" pitchFamily="2" charset="-78"/>
              </a:rPr>
              <a:t>با بـه کار بستن دستورات  کارخانه سازنده، اجزای مختلف ابزار را به یکدیگر متصل نمایید.</a:t>
            </a:r>
            <a:endParaRPr lang="en-US" b="1" dirty="0">
              <a:cs typeface="B Nazanin" panose="00000400000000000000" pitchFamily="2" charset="-78"/>
            </a:endParaRPr>
          </a:p>
        </p:txBody>
      </p:sp>
      <p:pic>
        <p:nvPicPr>
          <p:cNvPr id="5"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648200" y="1988840"/>
            <a:ext cx="4038600" cy="278742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11712413"/>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844824"/>
            <a:ext cx="4038600" cy="2808311"/>
          </a:xfrm>
        </p:spPr>
        <p:style>
          <a:lnRef idx="2">
            <a:schemeClr val="accent1"/>
          </a:lnRef>
          <a:fillRef idx="1">
            <a:schemeClr val="lt1"/>
          </a:fillRef>
          <a:effectRef idx="0">
            <a:schemeClr val="accent1"/>
          </a:effectRef>
          <a:fontRef idx="minor">
            <a:schemeClr val="dk1"/>
          </a:fontRef>
        </p:style>
        <p:txBody>
          <a:bodyPr rIns="365760">
            <a:noAutofit/>
          </a:bodyPr>
          <a:lstStyle/>
          <a:p>
            <a:pPr marL="0" indent="0" algn="r" rtl="1">
              <a:buNone/>
            </a:pPr>
            <a:r>
              <a:rPr lang="fa-IR" b="1" dirty="0">
                <a:solidFill>
                  <a:srgbClr val="C00000"/>
                </a:solidFill>
                <a:cs typeface="B Nazanin" panose="00000400000000000000" pitchFamily="2" charset="-78"/>
              </a:rPr>
              <a:t>دوم، </a:t>
            </a:r>
            <a:r>
              <a:rPr lang="fa-IR" b="1" dirty="0">
                <a:solidFill>
                  <a:schemeClr val="tx1"/>
                </a:solidFill>
                <a:cs typeface="B Nazanin" panose="00000400000000000000" pitchFamily="2" charset="-78"/>
              </a:rPr>
              <a:t>برای امتحان کردن ابزار، یک ریه مصنوعی به خروجی وصل کنید</a:t>
            </a:r>
          </a:p>
          <a:p>
            <a:pPr marL="0" indent="0" algn="ctr" rtl="1">
              <a:buNone/>
            </a:pPr>
            <a:r>
              <a:rPr lang="fa-IR" b="1" dirty="0">
                <a:solidFill>
                  <a:srgbClr val="C00000"/>
                </a:solidFill>
                <a:cs typeface="B Nazanin" panose="00000400000000000000" pitchFamily="2" charset="-78"/>
              </a:rPr>
              <a:t>     یا</a:t>
            </a:r>
          </a:p>
          <a:p>
            <a:pPr marL="0" indent="0" algn="r" rtl="1">
              <a:buNone/>
            </a:pPr>
            <a:r>
              <a:rPr lang="fa-IR" b="1" dirty="0">
                <a:solidFill>
                  <a:schemeClr val="tx1"/>
                </a:solidFill>
                <a:cs typeface="B Nazanin" panose="00000400000000000000" pitchFamily="2" charset="-78"/>
              </a:rPr>
              <a:t>خروجی بـه طرف بیمـار را با دست مسدود نمایید.</a:t>
            </a:r>
            <a:endParaRPr lang="en-US" b="1" dirty="0">
              <a:solidFill>
                <a:schemeClr val="tx1"/>
              </a:solidFill>
              <a:cs typeface="B Nazanin" panose="00000400000000000000" pitchFamily="2" charset="-78"/>
            </a:endParaRPr>
          </a:p>
        </p:txBody>
      </p:sp>
      <p:pic>
        <p:nvPicPr>
          <p:cNvPr id="6"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648200" y="1940311"/>
            <a:ext cx="4038600" cy="271282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itle 1"/>
          <p:cNvSpPr>
            <a:spLocks noGrp="1"/>
          </p:cNvSpPr>
          <p:nvPr>
            <p:ph type="title"/>
          </p:nvPr>
        </p:nvSpPr>
        <p:spPr>
          <a:xfrm>
            <a:off x="457200" y="332656"/>
            <a:ext cx="8229600" cy="1143000"/>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rtl="1"/>
            <a:r>
              <a:rPr lang="fa-IR" sz="6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rPr>
              <a:t>آماده کردن ابزار احیای</a:t>
            </a:r>
            <a:r>
              <a:rPr lang="en-US" sz="6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rPr>
              <a:t> T </a:t>
            </a:r>
          </a:p>
        </p:txBody>
      </p:sp>
    </p:spTree>
    <p:extLst>
      <p:ext uri="{BB962C8B-B14F-4D97-AF65-F5344CB8AC3E}">
        <p14:creationId xmlns:p14="http://schemas.microsoft.com/office/powerpoint/2010/main" val="1689515445"/>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188" y="1556792"/>
            <a:ext cx="6905625" cy="463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a:spLocks noGrp="1"/>
          </p:cNvSpPr>
          <p:nvPr>
            <p:ph type="title"/>
          </p:nvPr>
        </p:nvSpPr>
        <p:spPr>
          <a:xfrm>
            <a:off x="457200" y="269776"/>
            <a:ext cx="8229600" cy="1143000"/>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rtl="1"/>
            <a:r>
              <a:rPr lang="fa-IR" sz="6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rPr>
              <a:t>آماده کردن ابزار احیای</a:t>
            </a:r>
            <a:r>
              <a:rPr lang="en-US" sz="6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rPr>
              <a:t> T </a:t>
            </a:r>
          </a:p>
        </p:txBody>
      </p:sp>
    </p:spTree>
    <p:extLst>
      <p:ext uri="{BB962C8B-B14F-4D97-AF65-F5344CB8AC3E}">
        <p14:creationId xmlns:p14="http://schemas.microsoft.com/office/powerpoint/2010/main" val="3764601604"/>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916832"/>
            <a:ext cx="4038600" cy="2808311"/>
          </a:xfrm>
        </p:spPr>
        <p:style>
          <a:lnRef idx="2">
            <a:schemeClr val="accent1"/>
          </a:lnRef>
          <a:fillRef idx="1">
            <a:schemeClr val="lt1"/>
          </a:fillRef>
          <a:effectRef idx="0">
            <a:schemeClr val="accent1"/>
          </a:effectRef>
          <a:fontRef idx="minor">
            <a:schemeClr val="dk1"/>
          </a:fontRef>
        </p:style>
        <p:txBody>
          <a:bodyPr rIns="182880">
            <a:normAutofit fontScale="92500"/>
          </a:bodyPr>
          <a:lstStyle/>
          <a:p>
            <a:pPr marL="0" indent="0" algn="r" rtl="1">
              <a:buNone/>
            </a:pPr>
            <a:endParaRPr lang="fa-IR" sz="3000" b="1" dirty="0">
              <a:solidFill>
                <a:srgbClr val="C00000"/>
              </a:solidFill>
              <a:cs typeface="B Nazanin" panose="00000400000000000000" pitchFamily="2" charset="-78"/>
            </a:endParaRPr>
          </a:p>
          <a:p>
            <a:pPr marL="0" indent="0" algn="r" rtl="1">
              <a:buNone/>
            </a:pPr>
            <a:r>
              <a:rPr lang="fa-IR" sz="3000" b="1" dirty="0">
                <a:solidFill>
                  <a:srgbClr val="C00000"/>
                </a:solidFill>
                <a:cs typeface="B Nazanin" panose="00000400000000000000" pitchFamily="2" charset="-78"/>
              </a:rPr>
              <a:t>سوم، </a:t>
            </a:r>
            <a:r>
              <a:rPr lang="fa-IR" sz="3000" b="1" dirty="0">
                <a:solidFill>
                  <a:schemeClr val="tx1"/>
                </a:solidFill>
                <a:cs typeface="B Nazanin" panose="00000400000000000000" pitchFamily="2" charset="-78"/>
              </a:rPr>
              <a:t>ابزار را به یک منبع گاز که قادر باشد اکسیژن 21% تا 100% تأمین نماید وصل کنید.</a:t>
            </a:r>
            <a:endParaRPr lang="en-US" sz="3000" b="1" dirty="0">
              <a:solidFill>
                <a:schemeClr val="tx1"/>
              </a:solidFill>
              <a:cs typeface="B Nazanin" panose="00000400000000000000" pitchFamily="2" charset="-78"/>
            </a:endParaRPr>
          </a:p>
        </p:txBody>
      </p:sp>
      <p:pic>
        <p:nvPicPr>
          <p:cNvPr id="6"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648200" y="1940311"/>
            <a:ext cx="4038600" cy="271282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itle 1"/>
          <p:cNvSpPr>
            <a:spLocks noGrp="1"/>
          </p:cNvSpPr>
          <p:nvPr>
            <p:ph type="title"/>
          </p:nvPr>
        </p:nvSpPr>
        <p:spPr>
          <a:xfrm>
            <a:off x="457200" y="332656"/>
            <a:ext cx="8229600" cy="1143000"/>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rtl="1"/>
            <a:r>
              <a:rPr lang="fa-IR" sz="6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rPr>
              <a:t>آماده کردن ابزار احیای</a:t>
            </a:r>
            <a:r>
              <a:rPr lang="en-US" sz="6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rPr>
              <a:t> T </a:t>
            </a:r>
          </a:p>
        </p:txBody>
      </p:sp>
    </p:spTree>
    <p:extLst>
      <p:ext uri="{BB962C8B-B14F-4D97-AF65-F5344CB8AC3E}">
        <p14:creationId xmlns:p14="http://schemas.microsoft.com/office/powerpoint/2010/main" val="3523525431"/>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916833"/>
            <a:ext cx="4038600" cy="2808311"/>
          </a:xfrm>
        </p:spPr>
        <p:style>
          <a:lnRef idx="2">
            <a:schemeClr val="accent1"/>
          </a:lnRef>
          <a:fillRef idx="1">
            <a:schemeClr val="lt1"/>
          </a:fillRef>
          <a:effectRef idx="0">
            <a:schemeClr val="accent1"/>
          </a:effectRef>
          <a:fontRef idx="minor">
            <a:schemeClr val="dk1"/>
          </a:fontRef>
        </p:style>
        <p:txBody>
          <a:bodyPr rIns="274320">
            <a:noAutofit/>
          </a:bodyPr>
          <a:lstStyle/>
          <a:p>
            <a:pPr marL="0" indent="0" algn="r" rtl="1">
              <a:buNone/>
            </a:pPr>
            <a:endParaRPr lang="fa-IR" sz="3000" b="1" dirty="0">
              <a:solidFill>
                <a:srgbClr val="C00000"/>
              </a:solidFill>
              <a:cs typeface="B Nazanin" panose="00000400000000000000" pitchFamily="2" charset="-78"/>
            </a:endParaRPr>
          </a:p>
          <a:p>
            <a:pPr marL="0" indent="0" algn="r" rtl="1">
              <a:buNone/>
            </a:pPr>
            <a:r>
              <a:rPr lang="fa-IR" sz="3000" b="1" dirty="0">
                <a:solidFill>
                  <a:srgbClr val="C00000"/>
                </a:solidFill>
                <a:cs typeface="B Nazanin" panose="00000400000000000000" pitchFamily="2" charset="-78"/>
              </a:rPr>
              <a:t>چهارم، </a:t>
            </a:r>
            <a:r>
              <a:rPr lang="fa-IR" sz="3000" b="1" dirty="0">
                <a:solidFill>
                  <a:schemeClr val="tx1"/>
                </a:solidFill>
                <a:cs typeface="B Nazanin" panose="00000400000000000000" pitchFamily="2" charset="-78"/>
              </a:rPr>
              <a:t>جریان سنج را روی 15-5 لیتر در دقیقه تنظیم نمایید.</a:t>
            </a:r>
            <a:r>
              <a:rPr lang="en-US" sz="3000" b="1" dirty="0">
                <a:solidFill>
                  <a:schemeClr val="tx1"/>
                </a:solidFill>
                <a:cs typeface="B Nazanin" panose="00000400000000000000" pitchFamily="2" charset="-78"/>
              </a:rPr>
              <a:t>                                       </a:t>
            </a:r>
          </a:p>
          <a:p>
            <a:pPr marL="0" indent="0" algn="r" rtl="1">
              <a:buNone/>
            </a:pPr>
            <a:r>
              <a:rPr lang="en-US" sz="3000" b="1" dirty="0">
                <a:solidFill>
                  <a:schemeClr val="tx1"/>
                </a:solidFill>
                <a:cs typeface="B Nazanin" panose="00000400000000000000" pitchFamily="2" charset="-78"/>
              </a:rPr>
              <a:t>                               </a:t>
            </a:r>
            <a:endParaRPr lang="en-US" sz="2400" b="1" dirty="0">
              <a:solidFill>
                <a:schemeClr val="tx1"/>
              </a:solidFill>
              <a:cs typeface="B Nazanin" panose="00000400000000000000" pitchFamily="2" charset="-78"/>
            </a:endParaRPr>
          </a:p>
        </p:txBody>
      </p:sp>
      <p:pic>
        <p:nvPicPr>
          <p:cNvPr id="6"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648200" y="1940311"/>
            <a:ext cx="4038600" cy="271282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itle 1"/>
          <p:cNvSpPr>
            <a:spLocks noGrp="1"/>
          </p:cNvSpPr>
          <p:nvPr>
            <p:ph type="title"/>
          </p:nvPr>
        </p:nvSpPr>
        <p:spPr>
          <a:xfrm>
            <a:off x="457200" y="332656"/>
            <a:ext cx="8229600" cy="1143000"/>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rtl="1"/>
            <a:r>
              <a:rPr lang="fa-IR" sz="6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rPr>
              <a:t>آماده کردن ابزار احیای</a:t>
            </a:r>
            <a:r>
              <a:rPr lang="en-US" sz="6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rPr>
              <a:t> T </a:t>
            </a:r>
          </a:p>
        </p:txBody>
      </p:sp>
    </p:spTree>
    <p:extLst>
      <p:ext uri="{BB962C8B-B14F-4D97-AF65-F5344CB8AC3E}">
        <p14:creationId xmlns:p14="http://schemas.microsoft.com/office/powerpoint/2010/main" val="2001120925"/>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844824"/>
            <a:ext cx="4038600" cy="3096344"/>
          </a:xfrm>
        </p:spPr>
        <p:style>
          <a:lnRef idx="2">
            <a:schemeClr val="accent1"/>
          </a:lnRef>
          <a:fillRef idx="1">
            <a:schemeClr val="lt1"/>
          </a:fillRef>
          <a:effectRef idx="0">
            <a:schemeClr val="accent1"/>
          </a:effectRef>
          <a:fontRef idx="minor">
            <a:schemeClr val="dk1"/>
          </a:fontRef>
        </p:style>
        <p:txBody>
          <a:bodyPr tIns="182880">
            <a:noAutofit/>
          </a:bodyPr>
          <a:lstStyle/>
          <a:p>
            <a:pPr marL="0" indent="0" algn="r" rtl="1">
              <a:buNone/>
            </a:pPr>
            <a:r>
              <a:rPr lang="fa-IR" sz="2400" b="1" dirty="0">
                <a:solidFill>
                  <a:srgbClr val="C00000"/>
                </a:solidFill>
                <a:cs typeface="B Nazanin" panose="00000400000000000000" pitchFamily="2" charset="-78"/>
              </a:rPr>
              <a:t>تنظیم حد اکثر فشار:</a:t>
            </a:r>
            <a:r>
              <a:rPr lang="en-US" sz="2400" b="1" dirty="0">
                <a:solidFill>
                  <a:srgbClr val="C00000"/>
                </a:solidFill>
                <a:cs typeface="B Nazanin" panose="00000400000000000000" pitchFamily="2" charset="-78"/>
              </a:rPr>
              <a:t> </a:t>
            </a:r>
          </a:p>
          <a:p>
            <a:pPr algn="r" rtl="1">
              <a:buClr>
                <a:srgbClr val="FF0000"/>
              </a:buClr>
            </a:pPr>
            <a:r>
              <a:rPr lang="fa-IR" sz="2000" b="1" dirty="0">
                <a:solidFill>
                  <a:schemeClr val="tx1"/>
                </a:solidFill>
                <a:cs typeface="B Nazanin" panose="00000400000000000000" pitchFamily="2" charset="-78"/>
              </a:rPr>
              <a:t>کلاهک </a:t>
            </a:r>
            <a:r>
              <a:rPr lang="en-US" sz="2000" b="1" dirty="0">
                <a:solidFill>
                  <a:schemeClr val="tx1"/>
                </a:solidFill>
                <a:cs typeface="B Nazanin" panose="00000400000000000000" pitchFamily="2" charset="-78"/>
              </a:rPr>
              <a:t>PEEP</a:t>
            </a:r>
            <a:r>
              <a:rPr lang="fa-IR" sz="2000" b="1" dirty="0">
                <a:solidFill>
                  <a:schemeClr val="tx1"/>
                </a:solidFill>
                <a:cs typeface="B Nazanin" panose="00000400000000000000" pitchFamily="2" charset="-78"/>
              </a:rPr>
              <a:t> را مسدود کنید و پیچ تنظیــم </a:t>
            </a:r>
            <a:r>
              <a:rPr lang="en-US" sz="2000" b="1" dirty="0">
                <a:solidFill>
                  <a:schemeClr val="tx1"/>
                </a:solidFill>
                <a:cs typeface="B Nazanin" panose="00000400000000000000" pitchFamily="2" charset="-78"/>
              </a:rPr>
              <a:t>PIP</a:t>
            </a:r>
            <a:r>
              <a:rPr lang="fa-IR" sz="2000" b="1" dirty="0">
                <a:solidFill>
                  <a:schemeClr val="tx1"/>
                </a:solidFill>
                <a:cs typeface="B Nazanin" panose="00000400000000000000" pitchFamily="2" charset="-78"/>
              </a:rPr>
              <a:t> را در جهـت حــرکت عقربه های ساعت، تا انتها ببندید.</a:t>
            </a:r>
            <a:endParaRPr lang="en-US" sz="2000" b="1" dirty="0">
              <a:solidFill>
                <a:schemeClr val="tx1"/>
              </a:solidFill>
              <a:cs typeface="B Nazanin" panose="00000400000000000000" pitchFamily="2" charset="-78"/>
            </a:endParaRPr>
          </a:p>
          <a:p>
            <a:pPr algn="r" rtl="1">
              <a:buClr>
                <a:srgbClr val="FF0000"/>
              </a:buClr>
            </a:pPr>
            <a:r>
              <a:rPr lang="fa-IR" sz="2000" b="1" dirty="0">
                <a:solidFill>
                  <a:schemeClr val="tx1"/>
                </a:solidFill>
                <a:cs typeface="B Nazanin" panose="00000400000000000000" pitchFamily="2" charset="-78"/>
              </a:rPr>
              <a:t>پیچ تنظیم حد اکثر فشار را در جهت حرکت عقربه های ساعت یا خلاف آن بچـرخانید تا فشار مطلوب (40 س. م آب) حاصل شود.</a:t>
            </a:r>
            <a:endParaRPr lang="en-US" sz="2000" b="1" dirty="0">
              <a:solidFill>
                <a:schemeClr val="tx1"/>
              </a:solidFill>
              <a:cs typeface="B Nazanin" panose="00000400000000000000" pitchFamily="2" charset="-78"/>
            </a:endParaRPr>
          </a:p>
          <a:p>
            <a:pPr marL="0" indent="0">
              <a:buClr>
                <a:srgbClr val="FF0000"/>
              </a:buClr>
              <a:buNone/>
            </a:pPr>
            <a:endParaRPr lang="en-US" sz="2200" dirty="0">
              <a:solidFill>
                <a:srgbClr val="C00000"/>
              </a:solidFill>
              <a:cs typeface="B Nazanin" panose="00000400000000000000" pitchFamily="2" charset="-78"/>
            </a:endParaRPr>
          </a:p>
          <a:p>
            <a:pPr marL="0" indent="0">
              <a:buClr>
                <a:srgbClr val="FF0000"/>
              </a:buClr>
              <a:buNone/>
            </a:pPr>
            <a:r>
              <a:rPr lang="en-US" sz="2200" b="1" dirty="0">
                <a:solidFill>
                  <a:srgbClr val="C00000"/>
                </a:solidFill>
                <a:cs typeface="B Nazanin" panose="00000400000000000000" pitchFamily="2" charset="-78"/>
              </a:rPr>
              <a:t>                                                  </a:t>
            </a:r>
          </a:p>
        </p:txBody>
      </p:sp>
      <p:pic>
        <p:nvPicPr>
          <p:cNvPr id="6"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572000" y="1940312"/>
            <a:ext cx="4388296" cy="294772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itle 1"/>
          <p:cNvSpPr>
            <a:spLocks noGrp="1"/>
          </p:cNvSpPr>
          <p:nvPr>
            <p:ph type="title"/>
          </p:nvPr>
        </p:nvSpPr>
        <p:spPr>
          <a:xfrm>
            <a:off x="457200" y="332656"/>
            <a:ext cx="8229600" cy="1143000"/>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rtl="1"/>
            <a:r>
              <a:rPr lang="fa-IR" sz="6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rPr>
              <a:t>آماده کردن ابزار احیای</a:t>
            </a:r>
            <a:r>
              <a:rPr lang="en-US" sz="6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rPr>
              <a:t> T </a:t>
            </a:r>
          </a:p>
        </p:txBody>
      </p:sp>
    </p:spTree>
    <p:extLst>
      <p:ext uri="{BB962C8B-B14F-4D97-AF65-F5344CB8AC3E}">
        <p14:creationId xmlns:p14="http://schemas.microsoft.com/office/powerpoint/2010/main" val="22468753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موارد انتخابی دیگر</a:t>
            </a:r>
            <a:endParaRPr lang="en-US" dirty="0"/>
          </a:p>
        </p:txBody>
      </p:sp>
      <p:sp>
        <p:nvSpPr>
          <p:cNvPr id="3" name="Content Placeholder 2"/>
          <p:cNvSpPr>
            <a:spLocks noGrp="1"/>
          </p:cNvSpPr>
          <p:nvPr>
            <p:ph idx="1"/>
          </p:nvPr>
        </p:nvSpPr>
        <p:spPr/>
        <p:txBody>
          <a:bodyPr/>
          <a:lstStyle/>
          <a:p>
            <a:pPr algn="r" rtl="1"/>
            <a:r>
              <a:rPr lang="fa-IR" dirty="0" smtClean="0"/>
              <a:t>دمای محل احیا25-23 درجه سانتی گراد در صورت سن بارداری کمتر از 32 هفته</a:t>
            </a:r>
          </a:p>
          <a:p>
            <a:pPr algn="r" rtl="1"/>
            <a:r>
              <a:rPr lang="fa-IR" dirty="0" smtClean="0"/>
              <a:t>مخازن </a:t>
            </a:r>
            <a:r>
              <a:rPr lang="fa-IR" dirty="0"/>
              <a:t>اکسیژن و هوا </a:t>
            </a:r>
            <a:endParaRPr lang="fa-IR" dirty="0" smtClean="0"/>
          </a:p>
          <a:p>
            <a:pPr algn="r" rtl="1"/>
            <a:r>
              <a:rPr lang="fa-IR" dirty="0" smtClean="0"/>
              <a:t>دسترسی </a:t>
            </a:r>
            <a:r>
              <a:rPr lang="fa-IR" dirty="0"/>
              <a:t>به سوزن و تجهیزات جاگذاری درون استخوانی </a:t>
            </a:r>
            <a:endParaRPr lang="fa-IR" dirty="0" smtClean="0"/>
          </a:p>
          <a:p>
            <a:pPr algn="r" rtl="1"/>
            <a:r>
              <a:rPr lang="fa-IR" dirty="0" smtClean="0"/>
              <a:t>دسترسی </a:t>
            </a:r>
            <a:r>
              <a:rPr lang="fa-IR" dirty="0"/>
              <a:t>به سورفاکتانت </a:t>
            </a:r>
            <a:r>
              <a:rPr lang="fa-IR" dirty="0" smtClean="0"/>
              <a:t>(تولد نارس)</a:t>
            </a:r>
          </a:p>
          <a:p>
            <a:pPr algn="r" rtl="1"/>
            <a:r>
              <a:rPr lang="fa-IR" dirty="0" smtClean="0"/>
              <a:t> </a:t>
            </a:r>
            <a:r>
              <a:rPr lang="fa-IR" dirty="0"/>
              <a:t>انکوباتور انتقال برای انتقال نوزاد به بخش نوزادان یا مراقبت ویژه نوزادان</a:t>
            </a:r>
            <a:endParaRPr lang="en-US" dirty="0"/>
          </a:p>
        </p:txBody>
      </p:sp>
    </p:spTree>
    <p:extLst>
      <p:ext uri="{BB962C8B-B14F-4D97-AF65-F5344CB8AC3E}">
        <p14:creationId xmlns:p14="http://schemas.microsoft.com/office/powerpoint/2010/main" val="2496405875"/>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916833"/>
            <a:ext cx="4114800" cy="2808311"/>
          </a:xfrm>
        </p:spPr>
        <p:style>
          <a:lnRef idx="2">
            <a:schemeClr val="accent1"/>
          </a:lnRef>
          <a:fillRef idx="1">
            <a:schemeClr val="lt1"/>
          </a:fillRef>
          <a:effectRef idx="0">
            <a:schemeClr val="accent1"/>
          </a:effectRef>
          <a:fontRef idx="minor">
            <a:schemeClr val="dk1"/>
          </a:fontRef>
        </p:style>
        <p:txBody>
          <a:bodyPr tIns="182880">
            <a:noAutofit/>
          </a:bodyPr>
          <a:lstStyle/>
          <a:p>
            <a:pPr marL="0" indent="0" algn="r" rtl="1">
              <a:buNone/>
            </a:pPr>
            <a:r>
              <a:rPr lang="fa-IR" sz="2000" b="1" dirty="0">
                <a:solidFill>
                  <a:srgbClr val="C00000"/>
                </a:solidFill>
                <a:cs typeface="B Nazanin" panose="00000400000000000000" pitchFamily="2" charset="-78"/>
              </a:rPr>
              <a:t>تنظیم </a:t>
            </a:r>
            <a:r>
              <a:rPr lang="en-US" sz="2000" b="1" dirty="0">
                <a:solidFill>
                  <a:srgbClr val="C00000"/>
                </a:solidFill>
                <a:cs typeface="B Nazanin" panose="00000400000000000000" pitchFamily="2" charset="-78"/>
              </a:rPr>
              <a:t>PIP</a:t>
            </a:r>
            <a:r>
              <a:rPr lang="fa-IR" sz="2000" b="1" dirty="0">
                <a:solidFill>
                  <a:srgbClr val="C00000"/>
                </a:solidFill>
                <a:cs typeface="B Nazanin" panose="00000400000000000000" pitchFamily="2" charset="-78"/>
              </a:rPr>
              <a:t>:</a:t>
            </a:r>
            <a:r>
              <a:rPr lang="en-US" sz="2000" b="1" dirty="0">
                <a:solidFill>
                  <a:srgbClr val="C00000"/>
                </a:solidFill>
                <a:cs typeface="B Nazanin" panose="00000400000000000000" pitchFamily="2" charset="-78"/>
              </a:rPr>
              <a:t> </a:t>
            </a:r>
          </a:p>
          <a:p>
            <a:pPr algn="r" rtl="1">
              <a:buClr>
                <a:srgbClr val="FF0000"/>
              </a:buClr>
            </a:pPr>
            <a:r>
              <a:rPr lang="fa-IR" sz="2000" b="1" dirty="0">
                <a:solidFill>
                  <a:schemeClr val="tx1"/>
                </a:solidFill>
                <a:cs typeface="B Nazanin" panose="00000400000000000000" pitchFamily="2" charset="-78"/>
              </a:rPr>
              <a:t>در حالی که کلاهک </a:t>
            </a:r>
            <a:r>
              <a:rPr lang="en-US" sz="2000" b="1" dirty="0">
                <a:solidFill>
                  <a:schemeClr val="tx1"/>
                </a:solidFill>
                <a:cs typeface="B Nazanin" panose="00000400000000000000" pitchFamily="2" charset="-78"/>
              </a:rPr>
              <a:t>PEEP</a:t>
            </a:r>
            <a:r>
              <a:rPr lang="fa-IR" sz="2000" b="1" dirty="0">
                <a:solidFill>
                  <a:schemeClr val="tx1"/>
                </a:solidFill>
                <a:cs typeface="B Nazanin" panose="00000400000000000000" pitchFamily="2" charset="-78"/>
              </a:rPr>
              <a:t> همچنان مسدود است، پیچ تنظیم</a:t>
            </a:r>
            <a:r>
              <a:rPr lang="en-US" sz="2000" b="1" dirty="0">
                <a:solidFill>
                  <a:schemeClr val="tx1"/>
                </a:solidFill>
                <a:cs typeface="B Nazanin" panose="00000400000000000000" pitchFamily="2" charset="-78"/>
              </a:rPr>
              <a:t>PIP</a:t>
            </a:r>
            <a:r>
              <a:rPr lang="fa-IR" sz="2000" b="1" dirty="0">
                <a:solidFill>
                  <a:schemeClr val="tx1"/>
                </a:solidFill>
                <a:cs typeface="B Nazanin" panose="00000400000000000000" pitchFamily="2" charset="-78"/>
              </a:rPr>
              <a:t> را در خلاف جـهت عقـربه هـای ساعت بچـرخانید تا </a:t>
            </a:r>
            <a:r>
              <a:rPr lang="en-US" sz="2000" b="1" dirty="0">
                <a:solidFill>
                  <a:schemeClr val="tx1"/>
                </a:solidFill>
                <a:cs typeface="B Nazanin" panose="00000400000000000000" pitchFamily="2" charset="-78"/>
              </a:rPr>
              <a:t>PIP</a:t>
            </a:r>
            <a:r>
              <a:rPr lang="fa-IR" sz="2000" b="1" dirty="0">
                <a:solidFill>
                  <a:schemeClr val="tx1"/>
                </a:solidFill>
                <a:cs typeface="B Nazanin" panose="00000400000000000000" pitchFamily="2" charset="-78"/>
              </a:rPr>
              <a:t> مطلوب حاصـل شود.</a:t>
            </a:r>
            <a:endParaRPr lang="en-US" sz="2000" b="1" dirty="0">
              <a:solidFill>
                <a:schemeClr val="tx1"/>
              </a:solidFill>
              <a:cs typeface="B Nazanin" panose="00000400000000000000" pitchFamily="2" charset="-78"/>
            </a:endParaRPr>
          </a:p>
          <a:p>
            <a:pPr marL="0" indent="0" algn="r">
              <a:buClr>
                <a:srgbClr val="FF0000"/>
              </a:buClr>
              <a:buNone/>
            </a:pPr>
            <a:r>
              <a:rPr lang="en-US" sz="2400" b="1" dirty="0">
                <a:solidFill>
                  <a:srgbClr val="C00000"/>
                </a:solidFill>
                <a:cs typeface="B Nazanin" panose="00000400000000000000" pitchFamily="2" charset="-78"/>
              </a:rPr>
              <a:t>                                                           </a:t>
            </a:r>
          </a:p>
        </p:txBody>
      </p:sp>
      <p:pic>
        <p:nvPicPr>
          <p:cNvPr id="6"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781872" y="1940311"/>
            <a:ext cx="4038600" cy="271282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itle 1"/>
          <p:cNvSpPr>
            <a:spLocks noGrp="1"/>
          </p:cNvSpPr>
          <p:nvPr>
            <p:ph type="title"/>
          </p:nvPr>
        </p:nvSpPr>
        <p:spPr>
          <a:xfrm>
            <a:off x="428625" y="300038"/>
            <a:ext cx="8258175" cy="1175618"/>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rtl="1"/>
            <a:r>
              <a:rPr lang="fa-IR" sz="6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rPr>
              <a:t>آماده کردن ابزار احیای</a:t>
            </a:r>
            <a:r>
              <a:rPr lang="en-US" sz="6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rPr>
              <a:t> T </a:t>
            </a:r>
          </a:p>
        </p:txBody>
      </p:sp>
    </p:spTree>
    <p:extLst>
      <p:ext uri="{BB962C8B-B14F-4D97-AF65-F5344CB8AC3E}">
        <p14:creationId xmlns:p14="http://schemas.microsoft.com/office/powerpoint/2010/main" val="2469997692"/>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844824"/>
            <a:ext cx="4038600" cy="2808311"/>
          </a:xfrm>
        </p:spPr>
        <p:style>
          <a:lnRef idx="2">
            <a:schemeClr val="accent1"/>
          </a:lnRef>
          <a:fillRef idx="1">
            <a:schemeClr val="lt1"/>
          </a:fillRef>
          <a:effectRef idx="0">
            <a:schemeClr val="accent1"/>
          </a:effectRef>
          <a:fontRef idx="minor">
            <a:schemeClr val="dk1"/>
          </a:fontRef>
        </p:style>
        <p:txBody>
          <a:bodyPr tIns="182880">
            <a:noAutofit/>
          </a:bodyPr>
          <a:lstStyle/>
          <a:p>
            <a:pPr marL="0" indent="0" algn="r" rtl="1">
              <a:buNone/>
            </a:pPr>
            <a:r>
              <a:rPr lang="en-US" sz="2600" b="1" dirty="0">
                <a:solidFill>
                  <a:srgbClr val="C00000"/>
                </a:solidFill>
                <a:cs typeface="B Nazanin" panose="00000400000000000000" pitchFamily="2" charset="-78"/>
              </a:rPr>
              <a:t> </a:t>
            </a:r>
            <a:r>
              <a:rPr lang="fa-IR" sz="2000" b="1" dirty="0">
                <a:solidFill>
                  <a:srgbClr val="C00000"/>
                </a:solidFill>
                <a:cs typeface="B Nazanin" panose="00000400000000000000" pitchFamily="2" charset="-78"/>
              </a:rPr>
              <a:t>تنظیم </a:t>
            </a:r>
            <a:r>
              <a:rPr lang="en-US" sz="2000" b="1" dirty="0">
                <a:solidFill>
                  <a:srgbClr val="C00000"/>
                </a:solidFill>
                <a:cs typeface="B Nazanin" panose="00000400000000000000" pitchFamily="2" charset="-78"/>
              </a:rPr>
              <a:t>PEEP</a:t>
            </a:r>
            <a:r>
              <a:rPr lang="fa-IR" sz="2000" b="1" dirty="0">
                <a:solidFill>
                  <a:srgbClr val="C00000"/>
                </a:solidFill>
                <a:cs typeface="B Nazanin" panose="00000400000000000000" pitchFamily="2" charset="-78"/>
              </a:rPr>
              <a:t>:</a:t>
            </a:r>
            <a:endParaRPr lang="en-US" sz="2000" b="1" dirty="0">
              <a:solidFill>
                <a:srgbClr val="C00000"/>
              </a:solidFill>
              <a:cs typeface="B Nazanin" panose="00000400000000000000" pitchFamily="2" charset="-78"/>
            </a:endParaRPr>
          </a:p>
          <a:p>
            <a:pPr algn="r" rtl="1">
              <a:buClr>
                <a:srgbClr val="FF0000"/>
              </a:buClr>
            </a:pPr>
            <a:r>
              <a:rPr lang="fa-IR" sz="2000" b="1" dirty="0">
                <a:solidFill>
                  <a:schemeClr val="tx1"/>
                </a:solidFill>
                <a:cs typeface="B Nazanin" panose="00000400000000000000" pitchFamily="2" charset="-78"/>
              </a:rPr>
              <a:t>انگشت خود را از روی کلاهک </a:t>
            </a:r>
            <a:r>
              <a:rPr lang="en-US" sz="2000" b="1" dirty="0">
                <a:solidFill>
                  <a:schemeClr val="tx1"/>
                </a:solidFill>
                <a:cs typeface="B Nazanin" panose="00000400000000000000" pitchFamily="2" charset="-78"/>
              </a:rPr>
              <a:t>PEEP</a:t>
            </a:r>
            <a:r>
              <a:rPr lang="fa-IR" sz="2000" b="1" dirty="0">
                <a:solidFill>
                  <a:schemeClr val="tx1"/>
                </a:solidFill>
                <a:cs typeface="B Nazanin" panose="00000400000000000000" pitchFamily="2" charset="-78"/>
              </a:rPr>
              <a:t> بـردارید و </a:t>
            </a:r>
            <a:r>
              <a:rPr lang="en-US" sz="2000" b="1" dirty="0">
                <a:solidFill>
                  <a:schemeClr val="tx1"/>
                </a:solidFill>
                <a:cs typeface="B Nazanin" panose="00000400000000000000" pitchFamily="2" charset="-78"/>
              </a:rPr>
              <a:t>PEEP</a:t>
            </a:r>
            <a:r>
              <a:rPr lang="fa-IR" sz="2000" b="1" dirty="0">
                <a:solidFill>
                  <a:schemeClr val="tx1"/>
                </a:solidFill>
                <a:cs typeface="B Nazanin" panose="00000400000000000000" pitchFamily="2" charset="-78"/>
              </a:rPr>
              <a:t> مورد نظـر را با چـرخاندن کلاهک انتخاب کنید (5-2 س.م. آب توصیه می شود).</a:t>
            </a:r>
            <a:endParaRPr lang="en-US" sz="2000" b="1" dirty="0">
              <a:solidFill>
                <a:schemeClr val="tx1"/>
              </a:solidFill>
              <a:cs typeface="B Nazanin" panose="00000400000000000000" pitchFamily="2" charset="-78"/>
            </a:endParaRPr>
          </a:p>
          <a:p>
            <a:pPr marL="0" indent="0" algn="r">
              <a:buClr>
                <a:srgbClr val="FF0000"/>
              </a:buClr>
              <a:buNone/>
            </a:pPr>
            <a:r>
              <a:rPr lang="en-US" sz="2600" b="1" dirty="0">
                <a:solidFill>
                  <a:srgbClr val="C00000"/>
                </a:solidFill>
                <a:cs typeface="B Nazanin" panose="00000400000000000000" pitchFamily="2" charset="-78"/>
              </a:rPr>
              <a:t>                                                  </a:t>
            </a:r>
          </a:p>
        </p:txBody>
      </p:sp>
      <p:pic>
        <p:nvPicPr>
          <p:cNvPr id="6"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648200" y="1940311"/>
            <a:ext cx="4038600" cy="271282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itle 1"/>
          <p:cNvSpPr>
            <a:spLocks noGrp="1"/>
          </p:cNvSpPr>
          <p:nvPr>
            <p:ph type="title"/>
          </p:nvPr>
        </p:nvSpPr>
        <p:spPr>
          <a:xfrm>
            <a:off x="457200" y="237157"/>
            <a:ext cx="8229600" cy="1319635"/>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rtl="1"/>
            <a:r>
              <a:rPr lang="fa-IR" sz="6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rPr>
              <a:t>آماده کردن ابزار احیای</a:t>
            </a:r>
            <a:r>
              <a:rPr lang="en-US" sz="6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rPr>
              <a:t> T </a:t>
            </a:r>
          </a:p>
        </p:txBody>
      </p:sp>
    </p:spTree>
    <p:extLst>
      <p:ext uri="{BB962C8B-B14F-4D97-AF65-F5344CB8AC3E}">
        <p14:creationId xmlns:p14="http://schemas.microsoft.com/office/powerpoint/2010/main" val="1757372395"/>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39552" y="1885950"/>
            <a:ext cx="3956248" cy="2983211"/>
          </a:xfrm>
        </p:spPr>
        <p:style>
          <a:lnRef idx="2">
            <a:schemeClr val="accent1"/>
          </a:lnRef>
          <a:fillRef idx="1">
            <a:schemeClr val="lt1"/>
          </a:fillRef>
          <a:effectRef idx="0">
            <a:schemeClr val="accent1"/>
          </a:effectRef>
          <a:fontRef idx="minor">
            <a:schemeClr val="dk1"/>
          </a:fontRef>
        </p:style>
        <p:txBody>
          <a:bodyPr>
            <a:normAutofit fontScale="92500" lnSpcReduction="20000"/>
          </a:bodyPr>
          <a:lstStyle/>
          <a:p>
            <a:pPr>
              <a:buClr>
                <a:srgbClr val="FF0000"/>
              </a:buClr>
            </a:pPr>
            <a:endParaRPr lang="en-US" sz="3200" b="1" dirty="0">
              <a:cs typeface="B Nazanin" panose="00000400000000000000" pitchFamily="2" charset="-78"/>
            </a:endParaRPr>
          </a:p>
          <a:p>
            <a:pPr algn="r" rtl="1">
              <a:buClr>
                <a:srgbClr val="FF0000"/>
              </a:buClr>
            </a:pPr>
            <a:r>
              <a:rPr lang="fa-IR" sz="3200" b="1" dirty="0">
                <a:cs typeface="B Nazanin" panose="00000400000000000000" pitchFamily="2" charset="-78"/>
              </a:rPr>
              <a:t>ریه مصنوعی را جدا کنید و خـروجی را بـه ماسک صورت یا لـوله نای وصل نمایید.</a:t>
            </a:r>
            <a:endParaRPr lang="en-US" sz="3200" b="1" dirty="0">
              <a:cs typeface="B Nazanin" panose="00000400000000000000" pitchFamily="2" charset="-78"/>
            </a:endParaRPr>
          </a:p>
        </p:txBody>
      </p:sp>
      <p:pic>
        <p:nvPicPr>
          <p:cNvPr id="5"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648200" y="1988840"/>
            <a:ext cx="4038600" cy="278742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le 1"/>
          <p:cNvSpPr>
            <a:spLocks noGrp="1"/>
          </p:cNvSpPr>
          <p:nvPr>
            <p:ph type="title"/>
          </p:nvPr>
        </p:nvSpPr>
        <p:spPr>
          <a:xfrm>
            <a:off x="428625" y="332656"/>
            <a:ext cx="8258175" cy="1175618"/>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rtl="1"/>
            <a:r>
              <a:rPr lang="fa-IR" sz="6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rPr>
              <a:t>آماده کردن ابزار احیای</a:t>
            </a:r>
            <a:r>
              <a:rPr lang="en-US" sz="6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rPr>
              <a:t> T </a:t>
            </a:r>
          </a:p>
        </p:txBody>
      </p:sp>
    </p:spTree>
    <p:extLst>
      <p:ext uri="{BB962C8B-B14F-4D97-AF65-F5344CB8AC3E}">
        <p14:creationId xmlns:p14="http://schemas.microsoft.com/office/powerpoint/2010/main" val="2289815377"/>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noFill/>
          </a:ln>
        </p:spPr>
        <p:style>
          <a:lnRef idx="2">
            <a:schemeClr val="accent2"/>
          </a:lnRef>
          <a:fillRef idx="1">
            <a:schemeClr val="lt1"/>
          </a:fillRef>
          <a:effectRef idx="0">
            <a:schemeClr val="accent2"/>
          </a:effectRef>
          <a:fontRef idx="minor">
            <a:schemeClr val="dk1"/>
          </a:fontRef>
        </p:style>
        <p:txBody>
          <a:bodyPr>
            <a:normAutofit fontScale="90000"/>
            <a:scene3d>
              <a:camera prst="orthographicFront"/>
              <a:lightRig rig="soft" dir="tl">
                <a:rot lat="0" lon="0" rev="0"/>
              </a:lightRig>
            </a:scene3d>
            <a:sp3d contourW="25400" prstMaterial="matte">
              <a:bevelT w="25400" h="55880" prst="artDeco"/>
              <a:contourClr>
                <a:schemeClr val="accent2">
                  <a:tint val="20000"/>
                </a:schemeClr>
              </a:contourClr>
            </a:sp3d>
          </a:bodyPr>
          <a:lstStyle/>
          <a:p>
            <a:pPr rtl="1"/>
            <a:r>
              <a:rPr lang="fa-IR"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rPr>
              <a:t>تعدیل حد اکثر فشار و </a:t>
            </a:r>
            <a:r>
              <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rPr>
              <a:t>PIP</a:t>
            </a:r>
            <a:r>
              <a:rPr lang="fa-IR"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rPr>
              <a:t> قبل از استفاده</a:t>
            </a:r>
            <a:r>
              <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rPr>
              <a:t> </a:t>
            </a:r>
            <a:endParaRPr lang="en-GB"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endParaRPr>
          </a:p>
        </p:txBody>
      </p:sp>
      <p:pic>
        <p:nvPicPr>
          <p:cNvPr id="276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9688" y="1613495"/>
            <a:ext cx="6524625" cy="4695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1580344"/>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28625" y="1988839"/>
            <a:ext cx="4067175" cy="2880321"/>
          </a:xfrm>
        </p:spPr>
        <p:style>
          <a:lnRef idx="2">
            <a:schemeClr val="accent1"/>
          </a:lnRef>
          <a:fillRef idx="1">
            <a:schemeClr val="lt1"/>
          </a:fillRef>
          <a:effectRef idx="0">
            <a:schemeClr val="accent1"/>
          </a:effectRef>
          <a:fontRef idx="minor">
            <a:schemeClr val="dk1"/>
          </a:fontRef>
        </p:style>
        <p:txBody>
          <a:bodyPr tIns="182880">
            <a:noAutofit/>
          </a:bodyPr>
          <a:lstStyle/>
          <a:p>
            <a:pPr algn="r" rtl="1">
              <a:buClr>
                <a:srgbClr val="FF0000"/>
              </a:buClr>
            </a:pPr>
            <a:r>
              <a:rPr lang="fa-IR" sz="2400" b="1" dirty="0"/>
              <a:t>هنگام تهـویه، تعـداد دفعات تنفس با بستن متناوب سوراخ کلاهـک </a:t>
            </a:r>
            <a:r>
              <a:rPr lang="en-US" sz="2400" b="1" dirty="0"/>
              <a:t>PEEP</a:t>
            </a:r>
            <a:r>
              <a:rPr lang="fa-IR" sz="2400" b="1" dirty="0"/>
              <a:t> هنـگام ادای کلمه </a:t>
            </a:r>
            <a:r>
              <a:rPr lang="fa-IR" sz="2400" b="1" dirty="0">
                <a:solidFill>
                  <a:srgbClr val="C00000"/>
                </a:solidFill>
              </a:rPr>
              <a:t>«دم» </a:t>
            </a:r>
            <a:r>
              <a:rPr lang="fa-IR" sz="2400" b="1" dirty="0"/>
              <a:t>در ریتم </a:t>
            </a:r>
            <a:r>
              <a:rPr lang="fa-IR" sz="2400" b="1" dirty="0">
                <a:solidFill>
                  <a:srgbClr val="C00000"/>
                </a:solidFill>
              </a:rPr>
              <a:t>«دم-دو-سه»</a:t>
            </a:r>
            <a:r>
              <a:rPr lang="fa-IR" sz="2400" b="1" dirty="0"/>
              <a:t> تعیین می شود.</a:t>
            </a:r>
            <a:endParaRPr lang="en-US" sz="2400" b="1" dirty="0"/>
          </a:p>
        </p:txBody>
      </p:sp>
      <p:pic>
        <p:nvPicPr>
          <p:cNvPr id="5"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648200" y="1988840"/>
            <a:ext cx="4038600" cy="278742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le 1"/>
          <p:cNvSpPr>
            <a:spLocks noGrp="1"/>
          </p:cNvSpPr>
          <p:nvPr>
            <p:ph type="title"/>
          </p:nvPr>
        </p:nvSpPr>
        <p:spPr>
          <a:xfrm>
            <a:off x="428625" y="332656"/>
            <a:ext cx="8258175" cy="1175618"/>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rtl="1"/>
            <a:r>
              <a:rPr lang="fa-IR" sz="6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rPr>
              <a:t>آماده کردن ابزار احیای</a:t>
            </a:r>
            <a:r>
              <a:rPr lang="en-US" sz="6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rPr>
              <a:t> T </a:t>
            </a:r>
          </a:p>
        </p:txBody>
      </p:sp>
    </p:spTree>
    <p:extLst>
      <p:ext uri="{BB962C8B-B14F-4D97-AF65-F5344CB8AC3E}">
        <p14:creationId xmlns:p14="http://schemas.microsoft.com/office/powerpoint/2010/main" val="2548796407"/>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428596" y="413792"/>
            <a:ext cx="8229600" cy="1143000"/>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r"/>
            <a:r>
              <a:rPr lang="fa-IR" sz="8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rPr>
              <a:t>لوله گذاری نای </a:t>
            </a:r>
            <a:endParaRPr lang="en-GB" sz="8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endParaRPr>
          </a:p>
        </p:txBody>
      </p:sp>
      <p:sp>
        <p:nvSpPr>
          <p:cNvPr id="46083" name="Content Placeholder 2"/>
          <p:cNvSpPr>
            <a:spLocks noGrp="1"/>
          </p:cNvSpPr>
          <p:nvPr>
            <p:ph idx="1"/>
          </p:nvPr>
        </p:nvSpPr>
        <p:spPr>
          <a:xfrm>
            <a:off x="428596" y="2281560"/>
            <a:ext cx="7960802" cy="4171775"/>
          </a:xfrm>
        </p:spPr>
        <p:style>
          <a:lnRef idx="2">
            <a:schemeClr val="accent2"/>
          </a:lnRef>
          <a:fillRef idx="1">
            <a:schemeClr val="lt1"/>
          </a:fillRef>
          <a:effectRef idx="0">
            <a:schemeClr val="accent2"/>
          </a:effectRef>
          <a:fontRef idx="minor">
            <a:schemeClr val="dk1"/>
          </a:fontRef>
        </p:style>
        <p:txBody>
          <a:bodyPr tIns="182880" rIns="274320" rtlCol="0">
            <a:normAutofit fontScale="85000" lnSpcReduction="20000"/>
          </a:bodyPr>
          <a:lstStyle/>
          <a:p>
            <a:pPr algn="r" rtl="1" fontAlgn="auto">
              <a:spcAft>
                <a:spcPts val="0"/>
              </a:spcAft>
              <a:buClr>
                <a:srgbClr val="FF0000"/>
              </a:buClr>
              <a:buFont typeface="Wingdings 2" pitchFamily="18" charset="2"/>
              <a:buNone/>
              <a:defRPr/>
            </a:pPr>
            <a:r>
              <a:rPr lang="fa-IR" sz="4800" b="1" dirty="0">
                <a:solidFill>
                  <a:srgbClr val="C00000"/>
                </a:solidFill>
                <a:cs typeface="B Nazanin" panose="00000400000000000000" pitchFamily="2" charset="-78"/>
              </a:rPr>
              <a:t>اندیکاسیون ها</a:t>
            </a:r>
            <a:endParaRPr lang="en-GB" sz="4800" b="1" dirty="0">
              <a:solidFill>
                <a:srgbClr val="C00000"/>
              </a:solidFill>
              <a:cs typeface="B Nazanin" panose="00000400000000000000" pitchFamily="2" charset="-78"/>
            </a:endParaRPr>
          </a:p>
          <a:p>
            <a:pPr algn="r" rtl="1" fontAlgn="auto">
              <a:spcAft>
                <a:spcPts val="0"/>
              </a:spcAft>
              <a:buClr>
                <a:srgbClr val="FF0000"/>
              </a:buClr>
              <a:buFont typeface="Arial" pitchFamily="34" charset="0"/>
              <a:buChar char="•"/>
              <a:defRPr/>
            </a:pPr>
            <a:r>
              <a:rPr lang="fa-IR" b="1" dirty="0">
                <a:cs typeface="B Nazanin" panose="00000400000000000000" pitchFamily="2" charset="-78"/>
              </a:rPr>
              <a:t>تهویه ناموفق با کیسه تهویه و ماسک.</a:t>
            </a:r>
          </a:p>
          <a:p>
            <a:pPr algn="r" rtl="1" fontAlgn="auto">
              <a:spcAft>
                <a:spcPts val="0"/>
              </a:spcAft>
              <a:buClr>
                <a:srgbClr val="FF0000"/>
              </a:buClr>
              <a:buFont typeface="Arial" pitchFamily="34" charset="0"/>
              <a:buChar char="•"/>
              <a:defRPr/>
            </a:pPr>
            <a:r>
              <a:rPr lang="fa-IR" b="1" dirty="0">
                <a:cs typeface="B Nazanin" panose="00000400000000000000" pitchFamily="2" charset="-78"/>
              </a:rPr>
              <a:t>نیاز به فشردن قفسه سینه.</a:t>
            </a:r>
          </a:p>
          <a:p>
            <a:pPr algn="r" rtl="1" fontAlgn="auto">
              <a:spcAft>
                <a:spcPts val="0"/>
              </a:spcAft>
              <a:buClr>
                <a:srgbClr val="FF0000"/>
              </a:buClr>
              <a:buFont typeface="Arial" pitchFamily="34" charset="0"/>
              <a:buChar char="•"/>
              <a:defRPr/>
            </a:pPr>
            <a:r>
              <a:rPr lang="fa-IR" b="1" dirty="0">
                <a:cs typeface="B Nazanin" panose="00000400000000000000" pitchFamily="2" charset="-78"/>
              </a:rPr>
              <a:t>نیاز به تداوم </a:t>
            </a:r>
            <a:r>
              <a:rPr lang="en-US" b="1" dirty="0">
                <a:cs typeface="B Nazanin" panose="00000400000000000000" pitchFamily="2" charset="-78"/>
              </a:rPr>
              <a:t>PPV</a:t>
            </a:r>
            <a:r>
              <a:rPr lang="fa-IR" b="1" dirty="0">
                <a:cs typeface="B Nazanin" panose="00000400000000000000" pitchFamily="2" charset="-78"/>
              </a:rPr>
              <a:t> بیش از چند دقیقه.</a:t>
            </a:r>
          </a:p>
          <a:p>
            <a:pPr algn="r" rtl="1" fontAlgn="auto">
              <a:spcAft>
                <a:spcPts val="0"/>
              </a:spcAft>
              <a:buClr>
                <a:srgbClr val="FF0000"/>
              </a:buClr>
              <a:buFont typeface="Arial" pitchFamily="34" charset="0"/>
              <a:buChar char="•"/>
              <a:defRPr/>
            </a:pPr>
            <a:r>
              <a:rPr lang="fa-IR" b="1" dirty="0">
                <a:cs typeface="B Nazanin" panose="00000400000000000000" pitchFamily="2" charset="-78"/>
              </a:rPr>
              <a:t>تجویز سرفکتانت.</a:t>
            </a:r>
          </a:p>
          <a:p>
            <a:pPr algn="r" rtl="1" fontAlgn="auto">
              <a:spcAft>
                <a:spcPts val="0"/>
              </a:spcAft>
              <a:buClr>
                <a:srgbClr val="FF0000"/>
              </a:buClr>
              <a:buFont typeface="Arial" pitchFamily="34" charset="0"/>
              <a:buChar char="•"/>
              <a:defRPr/>
            </a:pPr>
            <a:r>
              <a:rPr lang="fa-IR" b="1" dirty="0">
                <a:cs typeface="B Nazanin" panose="00000400000000000000" pitchFamily="2" charset="-78"/>
              </a:rPr>
              <a:t>تجویز اپی نفرین.</a:t>
            </a:r>
          </a:p>
          <a:p>
            <a:pPr algn="r" rtl="1" fontAlgn="auto">
              <a:spcAft>
                <a:spcPts val="0"/>
              </a:spcAft>
              <a:buClr>
                <a:srgbClr val="FF0000"/>
              </a:buClr>
              <a:buFont typeface="Arial" pitchFamily="34" charset="0"/>
              <a:buChar char="•"/>
              <a:defRPr/>
            </a:pPr>
            <a:r>
              <a:rPr lang="fa-IR" b="1" dirty="0">
                <a:cs typeface="B Nazanin" panose="00000400000000000000" pitchFamily="2" charset="-78"/>
              </a:rPr>
              <a:t>ساکشن نای (مکونیوم).</a:t>
            </a:r>
          </a:p>
          <a:p>
            <a:pPr algn="r" rtl="1" fontAlgn="auto">
              <a:spcAft>
                <a:spcPts val="0"/>
              </a:spcAft>
              <a:buClr>
                <a:srgbClr val="FF0000"/>
              </a:buClr>
              <a:buFont typeface="Arial" pitchFamily="34" charset="0"/>
              <a:buChar char="•"/>
              <a:defRPr/>
            </a:pPr>
            <a:r>
              <a:rPr lang="fa-IR" b="1" dirty="0">
                <a:cs typeface="B Nazanin" panose="00000400000000000000" pitchFamily="2" charset="-78"/>
              </a:rPr>
              <a:t>وزن تولد زیر 1000 گرم.</a:t>
            </a:r>
          </a:p>
          <a:p>
            <a:pPr algn="r" rtl="1" fontAlgn="auto">
              <a:spcAft>
                <a:spcPts val="0"/>
              </a:spcAft>
              <a:buClr>
                <a:srgbClr val="FF0000"/>
              </a:buClr>
              <a:buFont typeface="Arial" pitchFamily="34" charset="0"/>
              <a:buChar char="•"/>
              <a:defRPr/>
            </a:pPr>
            <a:r>
              <a:rPr lang="fa-IR" b="1" dirty="0">
                <a:cs typeface="B Nazanin" panose="00000400000000000000" pitchFamily="2" charset="-78"/>
              </a:rPr>
              <a:t>شک به فتق دیافراگماتیک مادرزادی.</a:t>
            </a:r>
            <a:endParaRPr lang="en-GB" b="1" dirty="0">
              <a:cs typeface="B Nazanin" panose="00000400000000000000" pitchFamily="2" charset="-78"/>
            </a:endParaRPr>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noFill/>
          </a:ln>
        </p:spPr>
        <p:style>
          <a:lnRef idx="2">
            <a:schemeClr val="accent2"/>
          </a:lnRef>
          <a:fillRef idx="1">
            <a:schemeClr val="lt1"/>
          </a:fillRef>
          <a:effectRef idx="0">
            <a:schemeClr val="accent2"/>
          </a:effectRef>
          <a:fontRef idx="minor">
            <a:schemeClr val="dk1"/>
          </a:fontRef>
        </p:style>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r"/>
            <a:r>
              <a:rPr lang="fa-IR" sz="8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rPr>
              <a:t>ابزار مورد نیاز</a:t>
            </a:r>
            <a:endParaRPr lang="en-GB" sz="8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endParaRPr>
          </a:p>
        </p:txBody>
      </p:sp>
      <p:sp>
        <p:nvSpPr>
          <p:cNvPr id="5" name="Content Placeholder 4"/>
          <p:cNvSpPr>
            <a:spLocks noGrp="1"/>
          </p:cNvSpPr>
          <p:nvPr>
            <p:ph idx="1"/>
          </p:nvPr>
        </p:nvSpPr>
        <p:spPr>
          <a:xfrm>
            <a:off x="457200" y="1556792"/>
            <a:ext cx="8229600" cy="4525963"/>
          </a:xfrm>
        </p:spPr>
        <p:style>
          <a:lnRef idx="1">
            <a:schemeClr val="accent4"/>
          </a:lnRef>
          <a:fillRef idx="2">
            <a:schemeClr val="accent4"/>
          </a:fillRef>
          <a:effectRef idx="1">
            <a:schemeClr val="accent4"/>
          </a:effectRef>
          <a:fontRef idx="minor">
            <a:schemeClr val="dk1"/>
          </a:fontRef>
        </p:style>
        <p:txBody>
          <a:bodyPr>
            <a:normAutofit/>
          </a:bodyPr>
          <a:lstStyle/>
          <a:p>
            <a:pPr marL="0" indent="0">
              <a:buClr>
                <a:srgbClr val="FF0000"/>
              </a:buClr>
              <a:buNone/>
            </a:pPr>
            <a:endParaRPr lang="en-GB" sz="2400" b="1" dirty="0"/>
          </a:p>
          <a:p>
            <a:pPr marL="0" indent="0" algn="just" rtl="1">
              <a:buClr>
                <a:srgbClr val="FF0000"/>
              </a:buClr>
              <a:buNone/>
            </a:pPr>
            <a:r>
              <a:rPr lang="fa-IR" sz="2400" b="1" dirty="0">
                <a:cs typeface="B Nazanin" panose="00000400000000000000" pitchFamily="2" charset="-78"/>
              </a:rPr>
              <a:t>برای جلوگیری از آلـوده شدن </a:t>
            </a:r>
            <a:r>
              <a:rPr lang="fa-IR" sz="2400" b="1" dirty="0">
                <a:solidFill>
                  <a:srgbClr val="C00000"/>
                </a:solidFill>
                <a:cs typeface="B Nazanin" panose="00000400000000000000" pitchFamily="2" charset="-78"/>
              </a:rPr>
              <a:t>لوله نای و</a:t>
            </a:r>
          </a:p>
          <a:p>
            <a:pPr marL="0" indent="0" algn="just" rtl="1">
              <a:buClr>
                <a:srgbClr val="FF0000"/>
              </a:buClr>
              <a:buNone/>
            </a:pPr>
            <a:r>
              <a:rPr lang="fa-IR" sz="2400" b="1" dirty="0">
                <a:solidFill>
                  <a:srgbClr val="C00000"/>
                </a:solidFill>
                <a:cs typeface="B Nazanin" panose="00000400000000000000" pitchFamily="2" charset="-78"/>
              </a:rPr>
              <a:t>استایلت</a:t>
            </a:r>
            <a:r>
              <a:rPr lang="fa-IR" sz="2400" b="1" dirty="0">
                <a:cs typeface="B Nazanin" panose="00000400000000000000" pitchFamily="2" charset="-78"/>
              </a:rPr>
              <a:t>، پس از باز کردن و اتصال قطعات </a:t>
            </a:r>
          </a:p>
          <a:p>
            <a:pPr marL="0" indent="0" algn="just" rtl="1">
              <a:buClr>
                <a:srgbClr val="FF0000"/>
              </a:buClr>
              <a:buNone/>
            </a:pPr>
            <a:r>
              <a:rPr lang="fa-IR" sz="2400" b="1" dirty="0">
                <a:cs typeface="B Nazanin" panose="00000400000000000000" pitchFamily="2" charset="-78"/>
              </a:rPr>
              <a:t>به یکدیگر، قبل از لوله گذاری نای آنها را</a:t>
            </a:r>
          </a:p>
          <a:p>
            <a:pPr marL="0" indent="0" algn="just" rtl="1">
              <a:buClr>
                <a:srgbClr val="FF0000"/>
              </a:buClr>
              <a:buNone/>
            </a:pPr>
            <a:r>
              <a:rPr lang="fa-IR" sz="2400" b="1" dirty="0">
                <a:cs typeface="B Nazanin" panose="00000400000000000000" pitchFamily="2" charset="-78"/>
              </a:rPr>
              <a:t>مجدداً در جای اولیه قرار دهید. </a:t>
            </a:r>
            <a:endParaRPr lang="en-GB" sz="2400" b="1" dirty="0">
              <a:cs typeface="B Nazanin" panose="00000400000000000000" pitchFamily="2" charset="-78"/>
            </a:endParaRPr>
          </a:p>
          <a:p>
            <a:pPr algn="just">
              <a:buClr>
                <a:srgbClr val="FF0000"/>
              </a:buClr>
              <a:buNone/>
            </a:pPr>
            <a:r>
              <a:rPr lang="en-GB" sz="2400" dirty="0"/>
              <a:t> </a:t>
            </a:r>
          </a:p>
          <a:p>
            <a:pPr>
              <a:buClr>
                <a:srgbClr val="FF0000"/>
              </a:buClr>
              <a:buNone/>
            </a:pPr>
            <a:r>
              <a:rPr lang="en-GB" sz="2400" dirty="0">
                <a:solidFill>
                  <a:srgbClr val="FFFF00"/>
                </a:solidFill>
              </a:rPr>
              <a:t>                                               </a:t>
            </a:r>
            <a:r>
              <a:rPr lang="en-GB" sz="2400" dirty="0"/>
              <a:t>                         </a:t>
            </a:r>
          </a:p>
        </p:txBody>
      </p:sp>
      <p:sp>
        <p:nvSpPr>
          <p:cNvPr id="3" name="Footer Placeholder 2"/>
          <p:cNvSpPr>
            <a:spLocks noGrp="1"/>
          </p:cNvSpPr>
          <p:nvPr>
            <p:ph type="ftr" sz="quarter" idx="11"/>
          </p:nvPr>
        </p:nvSpPr>
        <p:spPr>
          <a:xfrm>
            <a:off x="6500936" y="5517232"/>
            <a:ext cx="2895600" cy="365125"/>
          </a:xfrm>
        </p:spPr>
        <p:txBody>
          <a:bodyPr/>
          <a:lstStyle/>
          <a:p>
            <a:r>
              <a:rPr lang="fa-IR" sz="1800" b="1" dirty="0">
                <a:solidFill>
                  <a:srgbClr val="FF0000"/>
                </a:solidFill>
                <a:cs typeface="B Nazanin" panose="00000400000000000000" pitchFamily="2" charset="-78"/>
              </a:rPr>
              <a:t>ادامه دارد ......</a:t>
            </a:r>
            <a:endParaRPr lang="en-GB" sz="1800" b="1" dirty="0">
              <a:solidFill>
                <a:srgbClr val="FF0000"/>
              </a:solidFill>
              <a:cs typeface="B Nazanin" panose="00000400000000000000" pitchFamily="2" charset="-78"/>
            </a:endParaRPr>
          </a:p>
        </p:txBody>
      </p:sp>
      <p:pic>
        <p:nvPicPr>
          <p:cNvPr id="4" name="Picture 3"/>
          <p:cNvPicPr>
            <a:picLocks noChangeAspect="1"/>
          </p:cNvPicPr>
          <p:nvPr/>
        </p:nvPicPr>
        <p:blipFill>
          <a:blip r:embed="rId3"/>
          <a:stretch>
            <a:fillRect/>
          </a:stretch>
        </p:blipFill>
        <p:spPr>
          <a:xfrm>
            <a:off x="539552" y="2060848"/>
            <a:ext cx="3850158" cy="3633683"/>
          </a:xfrm>
          <a:prstGeom prst="rect">
            <a:avLst/>
          </a:prstGeom>
        </p:spPr>
      </p:pic>
    </p:spTree>
    <p:extLst>
      <p:ext uri="{BB962C8B-B14F-4D97-AF65-F5344CB8AC3E}">
        <p14:creationId xmlns:p14="http://schemas.microsoft.com/office/powerpoint/2010/main" val="3030119096"/>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noFill/>
          </a:ln>
        </p:spPr>
        <p:style>
          <a:lnRef idx="2">
            <a:schemeClr val="accent2"/>
          </a:lnRef>
          <a:fillRef idx="1">
            <a:schemeClr val="lt1"/>
          </a:fillRef>
          <a:effectRef idx="0">
            <a:schemeClr val="accent2"/>
          </a:effectRef>
          <a:fontRef idx="minor">
            <a:schemeClr val="dk1"/>
          </a:fontRef>
        </p:style>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r" rtl="1"/>
            <a:r>
              <a:rPr lang="fa-IR" sz="8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rPr>
              <a:t>ابزار مورد نیاز</a:t>
            </a:r>
            <a:endParaRPr lang="en-GB" sz="8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endParaRPr>
          </a:p>
        </p:txBody>
      </p:sp>
      <p:sp>
        <p:nvSpPr>
          <p:cNvPr id="5" name="Content Placeholder 4"/>
          <p:cNvSpPr>
            <a:spLocks noGrp="1"/>
          </p:cNvSpPr>
          <p:nvPr>
            <p:ph idx="1"/>
          </p:nvPr>
        </p:nvSpPr>
        <p:spPr/>
        <p:style>
          <a:lnRef idx="1">
            <a:schemeClr val="accent4"/>
          </a:lnRef>
          <a:fillRef idx="2">
            <a:schemeClr val="accent4"/>
          </a:fillRef>
          <a:effectRef idx="1">
            <a:schemeClr val="accent4"/>
          </a:effectRef>
          <a:fontRef idx="minor">
            <a:schemeClr val="dk1"/>
          </a:fontRef>
        </p:style>
        <p:txBody>
          <a:bodyPr>
            <a:normAutofit/>
          </a:bodyPr>
          <a:lstStyle/>
          <a:p>
            <a:pPr>
              <a:buClr>
                <a:srgbClr val="FF0000"/>
              </a:buClr>
            </a:pPr>
            <a:endParaRPr lang="en-GB" sz="2800" b="1" dirty="0"/>
          </a:p>
          <a:p>
            <a:pPr marL="0" indent="0">
              <a:buClr>
                <a:srgbClr val="FF0000"/>
              </a:buClr>
              <a:buNone/>
            </a:pPr>
            <a:endParaRPr lang="en-GB" sz="2800" b="1" dirty="0"/>
          </a:p>
          <a:p>
            <a:pPr algn="r" rtl="1">
              <a:buClr>
                <a:srgbClr val="FF0000"/>
              </a:buClr>
              <a:buNone/>
            </a:pPr>
            <a:r>
              <a:rPr lang="fa-IR" sz="2800" b="1" dirty="0">
                <a:cs typeface="B Nazanin" panose="00000400000000000000" pitchFamily="2" charset="-78"/>
              </a:rPr>
              <a:t>تیغه ها و دسته لارنگوسکوپ را پس از </a:t>
            </a:r>
          </a:p>
          <a:p>
            <a:pPr algn="r" rtl="1">
              <a:buClr>
                <a:srgbClr val="FF0000"/>
              </a:buClr>
              <a:buNone/>
            </a:pPr>
            <a:r>
              <a:rPr lang="fa-IR" sz="2800" b="1" dirty="0">
                <a:cs typeface="B Nazanin" panose="00000400000000000000" pitchFamily="2" charset="-78"/>
              </a:rPr>
              <a:t>هر بار استفاده تمیز کنید.</a:t>
            </a:r>
            <a:endParaRPr lang="en-GB" sz="2800" b="1" dirty="0">
              <a:cs typeface="B Nazanin" panose="00000400000000000000" pitchFamily="2" charset="-78"/>
            </a:endParaRPr>
          </a:p>
          <a:p>
            <a:pPr algn="r" rtl="1">
              <a:buClr>
                <a:srgbClr val="FF0000"/>
              </a:buClr>
              <a:buNone/>
            </a:pPr>
            <a:r>
              <a:rPr lang="en-GB" sz="2800" dirty="0"/>
              <a:t>                          </a:t>
            </a:r>
          </a:p>
        </p:txBody>
      </p:sp>
      <p:pic>
        <p:nvPicPr>
          <p:cNvPr id="3" name="Picture 2"/>
          <p:cNvPicPr>
            <a:picLocks noChangeAspect="1"/>
          </p:cNvPicPr>
          <p:nvPr/>
        </p:nvPicPr>
        <p:blipFill>
          <a:blip r:embed="rId3"/>
          <a:stretch>
            <a:fillRect/>
          </a:stretch>
        </p:blipFill>
        <p:spPr>
          <a:xfrm>
            <a:off x="683568" y="1988840"/>
            <a:ext cx="3063974" cy="3788186"/>
          </a:xfrm>
          <a:prstGeom prst="rect">
            <a:avLst/>
          </a:prstGeom>
        </p:spPr>
      </p:pic>
    </p:spTree>
    <p:extLst>
      <p:ext uri="{BB962C8B-B14F-4D97-AF65-F5344CB8AC3E}">
        <p14:creationId xmlns:p14="http://schemas.microsoft.com/office/powerpoint/2010/main" val="1769445291"/>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4456" y="1973942"/>
            <a:ext cx="8222343" cy="2895217"/>
          </a:xfrm>
        </p:spPr>
        <p:style>
          <a:lnRef idx="1">
            <a:schemeClr val="accent4"/>
          </a:lnRef>
          <a:fillRef idx="2">
            <a:schemeClr val="accent4"/>
          </a:fillRef>
          <a:effectRef idx="1">
            <a:schemeClr val="accent4"/>
          </a:effectRef>
          <a:fontRef idx="minor">
            <a:schemeClr val="dk1"/>
          </a:fontRef>
        </p:style>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indent="0" algn="ctr">
              <a:buNone/>
            </a:pPr>
            <a:r>
              <a:rPr lang="fa-IR" sz="13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rPr>
              <a:t>  لوله نای </a:t>
            </a:r>
            <a:endParaRPr lang="en-US" sz="13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endParaRPr>
          </a:p>
        </p:txBody>
      </p:sp>
    </p:spTree>
    <p:extLst>
      <p:ext uri="{BB962C8B-B14F-4D97-AF65-F5344CB8AC3E}">
        <p14:creationId xmlns:p14="http://schemas.microsoft.com/office/powerpoint/2010/main" val="1523933912"/>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1824"/>
            <a:ext cx="8229600" cy="1143000"/>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r" rtl="1"/>
            <a:r>
              <a:rPr lang="fa-IR" sz="8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rPr>
              <a:t>اندیکاسیون ها</a:t>
            </a:r>
            <a:endParaRPr lang="en-US" sz="8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endParaRPr>
          </a:p>
        </p:txBody>
      </p:sp>
      <p:sp>
        <p:nvSpPr>
          <p:cNvPr id="3" name="Content Placeholder 2"/>
          <p:cNvSpPr>
            <a:spLocks noGrp="1"/>
          </p:cNvSpPr>
          <p:nvPr>
            <p:ph idx="1"/>
          </p:nvPr>
        </p:nvSpPr>
        <p:spPr>
          <a:xfrm>
            <a:off x="457200" y="2132856"/>
            <a:ext cx="8229600" cy="2836912"/>
          </a:xfrm>
        </p:spPr>
        <p:style>
          <a:lnRef idx="1">
            <a:schemeClr val="accent4"/>
          </a:lnRef>
          <a:fillRef idx="2">
            <a:schemeClr val="accent4"/>
          </a:fillRef>
          <a:effectRef idx="1">
            <a:schemeClr val="accent4"/>
          </a:effectRef>
          <a:fontRef idx="minor">
            <a:schemeClr val="dk1"/>
          </a:fontRef>
        </p:style>
        <p:txBody>
          <a:bodyPr tIns="457200">
            <a:noAutofit/>
          </a:bodyPr>
          <a:lstStyle/>
          <a:p>
            <a:pPr algn="r" rtl="1">
              <a:buClr>
                <a:srgbClr val="FF0000"/>
              </a:buClr>
              <a:buFont typeface="Wingdings" panose="05000000000000000000" pitchFamily="2" charset="2"/>
              <a:buChar char="v"/>
            </a:pPr>
            <a:r>
              <a:rPr lang="fa-IR" sz="4000" b="1" dirty="0">
                <a:cs typeface="B Nazanin" panose="00000400000000000000" pitchFamily="2" charset="-78"/>
              </a:rPr>
              <a:t>علی رغم حد اقل 30 ثانیه </a:t>
            </a:r>
            <a:r>
              <a:rPr lang="en-US" sz="4000" b="1" dirty="0">
                <a:cs typeface="B Nazanin" panose="00000400000000000000" pitchFamily="2" charset="-78"/>
              </a:rPr>
              <a:t>PPV</a:t>
            </a:r>
            <a:r>
              <a:rPr lang="fa-IR" sz="4000" b="1" dirty="0">
                <a:cs typeface="B Nazanin" panose="00000400000000000000" pitchFamily="2" charset="-78"/>
              </a:rPr>
              <a:t> مؤثر، ضربان قلب همچنان زیر 60/ دقیقه باقی بماند.</a:t>
            </a:r>
            <a:endParaRPr lang="en-US" sz="4000" b="1" dirty="0">
              <a:cs typeface="B Nazanin" panose="00000400000000000000" pitchFamily="2" charset="-78"/>
            </a:endParaRPr>
          </a:p>
        </p:txBody>
      </p:sp>
    </p:spTree>
    <p:extLst>
      <p:ext uri="{BB962C8B-B14F-4D97-AF65-F5344CB8AC3E}">
        <p14:creationId xmlns:p14="http://schemas.microsoft.com/office/powerpoint/2010/main" val="21937412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8229600" cy="4205064"/>
          </a:xfrm>
        </p:spPr>
        <p:txBody>
          <a:bodyPr>
            <a:normAutofit fontScale="55000" lnSpcReduction="20000"/>
          </a:bodyPr>
          <a:lstStyle/>
          <a:p>
            <a:pPr algn="r" rtl="1">
              <a:buClr>
                <a:srgbClr val="FF0000"/>
              </a:buClr>
              <a:buFont typeface="Wingdings" pitchFamily="2" charset="2"/>
              <a:buChar char="v"/>
            </a:pPr>
            <a:r>
              <a:rPr lang="fa-IR" sz="4200" b="1" dirty="0" smtClean="0">
                <a:cs typeface="B Nazanin" panose="00000400000000000000" pitchFamily="2" charset="-78"/>
              </a:rPr>
              <a:t>همه مایعات حاصل از بیماران(خون</a:t>
            </a:r>
            <a:r>
              <a:rPr lang="en-US" sz="4200" b="1" dirty="0" smtClean="0">
                <a:cs typeface="B Nazanin" panose="00000400000000000000" pitchFamily="2" charset="-78"/>
              </a:rPr>
              <a:t>,</a:t>
            </a:r>
            <a:r>
              <a:rPr lang="fa-IR" sz="4200" b="1" dirty="0" smtClean="0">
                <a:cs typeface="B Nazanin" panose="00000400000000000000" pitchFamily="2" charset="-78"/>
              </a:rPr>
              <a:t>ادرار</a:t>
            </a:r>
            <a:r>
              <a:rPr lang="en-US" sz="4200" b="1" dirty="0" smtClean="0">
                <a:cs typeface="B Nazanin" panose="00000400000000000000" pitchFamily="2" charset="-78"/>
              </a:rPr>
              <a:t>,</a:t>
            </a:r>
            <a:r>
              <a:rPr lang="fa-IR" sz="4200" b="1" dirty="0" smtClean="0">
                <a:cs typeface="B Nazanin" panose="00000400000000000000" pitchFamily="2" charset="-78"/>
              </a:rPr>
              <a:t>استفراغ</a:t>
            </a:r>
            <a:r>
              <a:rPr lang="en-US" sz="4200" b="1" dirty="0" smtClean="0">
                <a:cs typeface="B Nazanin" panose="00000400000000000000" pitchFamily="2" charset="-78"/>
              </a:rPr>
              <a:t>,</a:t>
            </a:r>
            <a:r>
              <a:rPr lang="fa-IR" sz="4200" b="1" dirty="0" smtClean="0">
                <a:cs typeface="B Nazanin" panose="00000400000000000000" pitchFamily="2" charset="-78"/>
              </a:rPr>
              <a:t> مدفوع</a:t>
            </a:r>
            <a:r>
              <a:rPr lang="en-US" sz="4200" b="1" dirty="0">
                <a:cs typeface="B Nazanin" panose="00000400000000000000" pitchFamily="2" charset="-78"/>
              </a:rPr>
              <a:t>(</a:t>
            </a:r>
            <a:r>
              <a:rPr lang="fa-IR" sz="4200" b="1" dirty="0" smtClean="0">
                <a:cs typeface="B Nazanin" panose="00000400000000000000" pitchFamily="2" charset="-78"/>
              </a:rPr>
              <a:t> بالقوه عفونی تلقی می شوندبنابراین باتوجه به وجود تجهیزات تهویه با فشار مثبت مانند بگ و ماسک و تی پیس احیا از تنفس دهان به دهان خودداری کنید </a:t>
            </a:r>
          </a:p>
          <a:p>
            <a:pPr algn="r" rtl="1">
              <a:buClr>
                <a:srgbClr val="FF0000"/>
              </a:buClr>
              <a:buFont typeface="Wingdings" pitchFamily="2" charset="2"/>
              <a:buChar char="v"/>
            </a:pPr>
            <a:r>
              <a:rPr lang="fa-IR" sz="4200" b="1" dirty="0" smtClean="0">
                <a:cs typeface="B Nazanin" panose="00000400000000000000" pitchFamily="2" charset="-78"/>
              </a:rPr>
              <a:t>در هنگام مداخلات با احتمال بالای قطرات ازماسک ومحافظ چشم و محافظ صورت استفاده کنید</a:t>
            </a:r>
          </a:p>
          <a:p>
            <a:pPr algn="r" rtl="1">
              <a:buClr>
                <a:srgbClr val="FF0000"/>
              </a:buClr>
              <a:buFont typeface="Wingdings" pitchFamily="2" charset="2"/>
              <a:buChar char="v"/>
            </a:pPr>
            <a:r>
              <a:rPr lang="fa-IR" sz="4200" b="1" dirty="0" smtClean="0">
                <a:cs typeface="B Nazanin" panose="00000400000000000000" pitchFamily="2" charset="-78"/>
              </a:rPr>
              <a:t>طی مداخله ای با احتمال شتک خون یا مایعات دیگرباید گان یاپیش بند بپوشید</a:t>
            </a:r>
          </a:p>
          <a:p>
            <a:pPr algn="r" rtl="1">
              <a:buClr>
                <a:srgbClr val="FF0000"/>
              </a:buClr>
              <a:buFont typeface="Wingdings" pitchFamily="2" charset="2"/>
              <a:buChar char="v"/>
            </a:pPr>
            <a:r>
              <a:rPr lang="fa-IR" sz="4200" b="1" dirty="0" smtClean="0">
                <a:cs typeface="B Nazanin" panose="00000400000000000000" pitchFamily="2" charset="-78"/>
              </a:rPr>
              <a:t>اتاق زایمان باید مجهز به بگ های احیا ماسک ها لارنگوسکوپ ها لوله های نای ساکشن و پوشش های محافظ باشد    </a:t>
            </a:r>
            <a:endParaRPr lang="en-GB" sz="4200" b="1" dirty="0">
              <a:cs typeface="B Nazanin" panose="00000400000000000000" pitchFamily="2" charset="-78"/>
            </a:endParaRPr>
          </a:p>
        </p:txBody>
      </p:sp>
    </p:spTree>
    <p:extLst>
      <p:ext uri="{BB962C8B-B14F-4D97-AF65-F5344CB8AC3E}">
        <p14:creationId xmlns:p14="http://schemas.microsoft.com/office/powerpoint/2010/main" val="3627678650"/>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58" y="557808"/>
            <a:ext cx="8229600" cy="1143000"/>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fa-IR" sz="8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rPr>
              <a:t>ویژگی های لوله نای</a:t>
            </a:r>
            <a:r>
              <a:rPr lang="en-GB" sz="8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rPr>
              <a:t> </a:t>
            </a:r>
          </a:p>
        </p:txBody>
      </p:sp>
      <p:sp>
        <p:nvSpPr>
          <p:cNvPr id="3" name="Content Placeholder 2"/>
          <p:cNvSpPr>
            <a:spLocks noGrp="1"/>
          </p:cNvSpPr>
          <p:nvPr>
            <p:ph idx="1"/>
          </p:nvPr>
        </p:nvSpPr>
        <p:spPr>
          <a:xfrm>
            <a:off x="428596" y="2420888"/>
            <a:ext cx="7959828" cy="3758385"/>
          </a:xfrm>
        </p:spPr>
        <p:style>
          <a:lnRef idx="2">
            <a:schemeClr val="accent2"/>
          </a:lnRef>
          <a:fillRef idx="1">
            <a:schemeClr val="lt1"/>
          </a:fillRef>
          <a:effectRef idx="0">
            <a:schemeClr val="accent2"/>
          </a:effectRef>
          <a:fontRef idx="minor">
            <a:schemeClr val="dk1"/>
          </a:fontRef>
        </p:style>
        <p:txBody>
          <a:bodyPr tIns="182880">
            <a:normAutofit fontScale="92500" lnSpcReduction="10000"/>
          </a:bodyPr>
          <a:lstStyle/>
          <a:p>
            <a:pPr algn="r" rtl="1">
              <a:buClr>
                <a:srgbClr val="FF0000"/>
              </a:buClr>
            </a:pPr>
            <a:r>
              <a:rPr lang="fa-IR" sz="4800" b="1" dirty="0">
                <a:cs typeface="B Nazanin" panose="00000400000000000000" pitchFamily="2" charset="-78"/>
              </a:rPr>
              <a:t>استریل، یکبار مصرف.</a:t>
            </a:r>
          </a:p>
          <a:p>
            <a:pPr algn="r" rtl="1">
              <a:buClr>
                <a:srgbClr val="FF0000"/>
              </a:buClr>
            </a:pPr>
            <a:r>
              <a:rPr lang="fa-IR" sz="4800" b="1" dirty="0">
                <a:cs typeface="B Nazanin" panose="00000400000000000000" pitchFamily="2" charset="-78"/>
              </a:rPr>
              <a:t>قطر در تمام طول یکسان.</a:t>
            </a:r>
          </a:p>
          <a:p>
            <a:pPr algn="r" rtl="1">
              <a:buClr>
                <a:srgbClr val="FF0000"/>
              </a:buClr>
            </a:pPr>
            <a:r>
              <a:rPr lang="fa-IR" sz="4800" b="1" dirty="0">
                <a:cs typeface="B Nazanin" panose="00000400000000000000" pitchFamily="2" charset="-78"/>
              </a:rPr>
              <a:t>مدرج و دارای راهنمای تار صوتی.</a:t>
            </a:r>
          </a:p>
          <a:p>
            <a:pPr algn="r" rtl="1">
              <a:buClr>
                <a:srgbClr val="FF0000"/>
              </a:buClr>
            </a:pPr>
            <a:r>
              <a:rPr lang="fa-IR" sz="4800" b="1" dirty="0">
                <a:cs typeface="B Nazanin" panose="00000400000000000000" pitchFamily="2" charset="-78"/>
              </a:rPr>
              <a:t>بدون کاف.</a:t>
            </a:r>
          </a:p>
          <a:p>
            <a:pPr algn="r" rtl="1">
              <a:buClr>
                <a:srgbClr val="FF0000"/>
              </a:buClr>
            </a:pPr>
            <a:endParaRPr lang="en-GB" sz="4800" b="1" dirty="0">
              <a:cs typeface="B Nazanin" panose="00000400000000000000" pitchFamily="2" charset="-78"/>
            </a:endParaRPr>
          </a:p>
          <a:p>
            <a:pPr>
              <a:buClr>
                <a:srgbClr val="FF0000"/>
              </a:buClr>
            </a:pPr>
            <a:endParaRPr lang="en-GB" sz="4800" b="1" dirty="0">
              <a:cs typeface="B Nazanin" panose="00000400000000000000" pitchFamily="2" charset="-78"/>
            </a:endParaRPr>
          </a:p>
          <a:p>
            <a:pPr>
              <a:buClr>
                <a:srgbClr val="FF0000"/>
              </a:buClr>
            </a:pPr>
            <a:endParaRPr lang="en-GB" sz="4800" b="1" dirty="0">
              <a:cs typeface="B Nazanin" panose="00000400000000000000" pitchFamily="2" charset="-78"/>
            </a:endParaRPr>
          </a:p>
        </p:txBody>
      </p:sp>
      <p:sp>
        <p:nvSpPr>
          <p:cNvPr id="5" name="Footer Placeholder 3"/>
          <p:cNvSpPr>
            <a:spLocks noGrp="1"/>
          </p:cNvSpPr>
          <p:nvPr>
            <p:ph type="ftr" sz="quarter" idx="11"/>
          </p:nvPr>
        </p:nvSpPr>
        <p:spPr>
          <a:xfrm>
            <a:off x="6660232" y="6237312"/>
            <a:ext cx="2952328" cy="365125"/>
          </a:xfrm>
        </p:spPr>
        <p:txBody>
          <a:bodyPr/>
          <a:lstStyle/>
          <a:p>
            <a:r>
              <a:rPr lang="fa-IR" sz="1800" b="1" dirty="0">
                <a:solidFill>
                  <a:srgbClr val="FF0000"/>
                </a:solidFill>
                <a:cs typeface="B Nazanin" panose="00000400000000000000" pitchFamily="2" charset="-78"/>
              </a:rPr>
              <a:t>ادامه دارد ......</a:t>
            </a:r>
            <a:endParaRPr lang="en-GB" sz="1800" b="1" dirty="0">
              <a:solidFill>
                <a:srgbClr val="FF0000"/>
              </a:solidFill>
              <a:cs typeface="B Nazanin" panose="00000400000000000000" pitchFamily="2" charset="-78"/>
            </a:endParaRPr>
          </a:p>
        </p:txBody>
      </p:sp>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1368" y="260648"/>
            <a:ext cx="8205431" cy="1156990"/>
          </a:xfrm>
          <a:ln>
            <a:noFill/>
          </a:ln>
        </p:spPr>
        <p:style>
          <a:lnRef idx="2">
            <a:schemeClr val="accent2"/>
          </a:lnRef>
          <a:fillRef idx="1">
            <a:schemeClr val="lt1"/>
          </a:fillRef>
          <a:effectRef idx="0">
            <a:schemeClr val="accent2"/>
          </a:effectRef>
          <a:fontRef idx="minor">
            <a:schemeClr val="dk1"/>
          </a:fontRef>
        </p:style>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rtl="1"/>
            <a:r>
              <a:rPr lang="fa-IR" sz="9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rPr>
              <a:t>قطر</a:t>
            </a:r>
            <a:endParaRPr lang="en-GB" sz="9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endParaRPr>
          </a:p>
        </p:txBody>
      </p:sp>
      <p:sp>
        <p:nvSpPr>
          <p:cNvPr id="4" name="Footer Placeholder 2"/>
          <p:cNvSpPr>
            <a:spLocks noGrp="1"/>
          </p:cNvSpPr>
          <p:nvPr>
            <p:ph type="ftr" sz="quarter" idx="11"/>
          </p:nvPr>
        </p:nvSpPr>
        <p:spPr>
          <a:xfrm>
            <a:off x="6428928" y="6232227"/>
            <a:ext cx="2895600" cy="365125"/>
          </a:xfrm>
        </p:spPr>
        <p:txBody>
          <a:bodyPr/>
          <a:lstStyle/>
          <a:p>
            <a:r>
              <a:rPr lang="fa-IR" sz="1800" b="1" dirty="0">
                <a:solidFill>
                  <a:srgbClr val="FF0000"/>
                </a:solidFill>
                <a:cs typeface="B Nazanin" panose="00000400000000000000" pitchFamily="2" charset="-78"/>
              </a:rPr>
              <a:t>ادامه دارد ......</a:t>
            </a:r>
            <a:endParaRPr lang="en-GB" sz="1800" b="1" dirty="0">
              <a:solidFill>
                <a:srgbClr val="FF0000"/>
              </a:solidFill>
              <a:cs typeface="B Nazanin" panose="00000400000000000000" pitchFamily="2" charset="-78"/>
            </a:endParaRPr>
          </a:p>
        </p:txBody>
      </p:sp>
      <p:pic>
        <p:nvPicPr>
          <p:cNvPr id="3" name="Picture 2"/>
          <p:cNvPicPr>
            <a:picLocks noChangeAspect="1"/>
          </p:cNvPicPr>
          <p:nvPr/>
        </p:nvPicPr>
        <p:blipFill>
          <a:blip r:embed="rId3"/>
          <a:stretch>
            <a:fillRect/>
          </a:stretch>
        </p:blipFill>
        <p:spPr>
          <a:xfrm>
            <a:off x="323528" y="1702494"/>
            <a:ext cx="8473493" cy="4246786"/>
          </a:xfrm>
          <a:prstGeom prst="rect">
            <a:avLst/>
          </a:prstGeom>
        </p:spPr>
      </p:pic>
    </p:spTree>
    <p:extLst>
      <p:ext uri="{BB962C8B-B14F-4D97-AF65-F5344CB8AC3E}">
        <p14:creationId xmlns:p14="http://schemas.microsoft.com/office/powerpoint/2010/main" val="1556716600"/>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210146"/>
          </a:xfrm>
        </p:spPr>
        <p:style>
          <a:lnRef idx="2">
            <a:schemeClr val="accent2"/>
          </a:lnRef>
          <a:fillRef idx="1">
            <a:schemeClr val="lt1"/>
          </a:fillRef>
          <a:effectRef idx="0">
            <a:schemeClr val="accent2"/>
          </a:effectRef>
          <a:fontRef idx="minor">
            <a:schemeClr val="dk1"/>
          </a:fontRef>
        </p:style>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fa-IR" sz="8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rPr>
              <a:t>راهنمای تار صوتی</a:t>
            </a:r>
            <a:endParaRPr lang="en-GB" sz="8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endParaRPr>
          </a:p>
        </p:txBody>
      </p:sp>
      <p:pic>
        <p:nvPicPr>
          <p:cNvPr id="3" name="Picture 2"/>
          <p:cNvPicPr>
            <a:picLocks noChangeAspect="1"/>
          </p:cNvPicPr>
          <p:nvPr/>
        </p:nvPicPr>
        <p:blipFill>
          <a:blip r:embed="rId3"/>
          <a:stretch>
            <a:fillRect/>
          </a:stretch>
        </p:blipFill>
        <p:spPr>
          <a:xfrm>
            <a:off x="971600" y="2082481"/>
            <a:ext cx="6624736" cy="4559762"/>
          </a:xfrm>
          <a:prstGeom prst="rect">
            <a:avLst/>
          </a:prstGeom>
        </p:spPr>
      </p:pic>
    </p:spTree>
    <p:extLst>
      <p:ext uri="{BB962C8B-B14F-4D97-AF65-F5344CB8AC3E}">
        <p14:creationId xmlns:p14="http://schemas.microsoft.com/office/powerpoint/2010/main" val="516425493"/>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282154"/>
          </a:xfrm>
        </p:spPr>
        <p:style>
          <a:lnRef idx="2">
            <a:schemeClr val="accent2"/>
          </a:lnRef>
          <a:fillRef idx="1">
            <a:schemeClr val="lt1"/>
          </a:fillRef>
          <a:effectRef idx="0">
            <a:schemeClr val="accent2"/>
          </a:effectRef>
          <a:fontRef idx="minor">
            <a:schemeClr val="dk1"/>
          </a:fontRef>
        </p:style>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fa-IR" sz="8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rPr>
              <a:t>راهنمای تار صوتی</a:t>
            </a:r>
            <a:endParaRPr lang="en-GB" sz="8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endParaRPr>
          </a:p>
        </p:txBody>
      </p:sp>
      <p:sp>
        <p:nvSpPr>
          <p:cNvPr id="3" name="Footer Placeholder 2"/>
          <p:cNvSpPr>
            <a:spLocks noGrp="1"/>
          </p:cNvSpPr>
          <p:nvPr>
            <p:ph type="ftr" sz="quarter" idx="11"/>
          </p:nvPr>
        </p:nvSpPr>
        <p:spPr>
          <a:xfrm>
            <a:off x="6660232" y="6237312"/>
            <a:ext cx="2895600" cy="365125"/>
          </a:xfrm>
        </p:spPr>
        <p:txBody>
          <a:bodyPr/>
          <a:lstStyle/>
          <a:p>
            <a:r>
              <a:rPr lang="fa-IR" sz="1800" b="1" dirty="0">
                <a:solidFill>
                  <a:srgbClr val="FF0000"/>
                </a:solidFill>
                <a:cs typeface="B Nazanin" panose="00000400000000000000" pitchFamily="2" charset="-78"/>
              </a:rPr>
              <a:t>ادامه دارد ......</a:t>
            </a:r>
            <a:endParaRPr lang="en-GB" sz="1800" b="1" dirty="0">
              <a:solidFill>
                <a:srgbClr val="FF0000"/>
              </a:solidFill>
              <a:cs typeface="B Nazanin" panose="00000400000000000000" pitchFamily="2" charset="-78"/>
            </a:endParaRPr>
          </a:p>
        </p:txBody>
      </p:sp>
      <p:pic>
        <p:nvPicPr>
          <p:cNvPr id="5" name="Picture 4"/>
          <p:cNvPicPr>
            <a:picLocks noChangeAspect="1"/>
          </p:cNvPicPr>
          <p:nvPr/>
        </p:nvPicPr>
        <p:blipFill>
          <a:blip r:embed="rId3"/>
          <a:stretch>
            <a:fillRect/>
          </a:stretch>
        </p:blipFill>
        <p:spPr>
          <a:xfrm>
            <a:off x="683569" y="2165676"/>
            <a:ext cx="7344816" cy="3616042"/>
          </a:xfrm>
          <a:prstGeom prst="rect">
            <a:avLst/>
          </a:prstGeom>
        </p:spPr>
      </p:pic>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282154"/>
          </a:xfrm>
        </p:spPr>
        <p:style>
          <a:lnRef idx="2">
            <a:schemeClr val="accent2"/>
          </a:lnRef>
          <a:fillRef idx="1">
            <a:schemeClr val="lt1"/>
          </a:fillRef>
          <a:effectRef idx="0">
            <a:schemeClr val="accent2"/>
          </a:effectRef>
          <a:fontRef idx="minor">
            <a:schemeClr val="dk1"/>
          </a:fontRef>
        </p:style>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fa-IR" sz="8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rPr>
              <a:t>لوله نای مدرج</a:t>
            </a:r>
            <a:endParaRPr lang="en-GB" sz="8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endParaRPr>
          </a:p>
        </p:txBody>
      </p:sp>
      <p:sp>
        <p:nvSpPr>
          <p:cNvPr id="4" name="Footer Placeholder 2"/>
          <p:cNvSpPr>
            <a:spLocks noGrp="1"/>
          </p:cNvSpPr>
          <p:nvPr>
            <p:ph type="ftr" sz="quarter" idx="11"/>
          </p:nvPr>
        </p:nvSpPr>
        <p:spPr>
          <a:xfrm>
            <a:off x="6572944" y="6160219"/>
            <a:ext cx="2895600" cy="365125"/>
          </a:xfrm>
        </p:spPr>
        <p:txBody>
          <a:bodyPr/>
          <a:lstStyle/>
          <a:p>
            <a:r>
              <a:rPr lang="fa-IR" sz="1800" b="1" dirty="0">
                <a:solidFill>
                  <a:srgbClr val="FF0000"/>
                </a:solidFill>
                <a:cs typeface="B Nazanin" panose="00000400000000000000" pitchFamily="2" charset="-78"/>
              </a:rPr>
              <a:t>ادامه دارد.......</a:t>
            </a:r>
            <a:endParaRPr lang="en-GB" sz="1800" b="1" dirty="0">
              <a:solidFill>
                <a:srgbClr val="FF0000"/>
              </a:solidFill>
              <a:cs typeface="B Nazanin" panose="00000400000000000000" pitchFamily="2" charset="-78"/>
            </a:endParaRPr>
          </a:p>
        </p:txBody>
      </p:sp>
      <p:pic>
        <p:nvPicPr>
          <p:cNvPr id="5" name="Picture 4"/>
          <p:cNvPicPr>
            <a:picLocks noChangeAspect="1"/>
          </p:cNvPicPr>
          <p:nvPr/>
        </p:nvPicPr>
        <p:blipFill>
          <a:blip r:embed="rId3"/>
          <a:stretch>
            <a:fillRect/>
          </a:stretch>
        </p:blipFill>
        <p:spPr>
          <a:xfrm>
            <a:off x="683568" y="2276872"/>
            <a:ext cx="8105775" cy="2514600"/>
          </a:xfrm>
          <a:prstGeom prst="rect">
            <a:avLst/>
          </a:prstGeom>
        </p:spPr>
      </p:pic>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457200" y="548680"/>
            <a:ext cx="8229600" cy="1440160"/>
          </a:xfrm>
          <a:ln>
            <a:noFill/>
          </a:ln>
        </p:spPr>
        <p:style>
          <a:lnRef idx="2">
            <a:schemeClr val="accent2"/>
          </a:lnRef>
          <a:fillRef idx="1">
            <a:schemeClr val="lt1"/>
          </a:fillRef>
          <a:effectRef idx="0">
            <a:schemeClr val="accent2"/>
          </a:effectRef>
          <a:fontRef idx="minor">
            <a:schemeClr val="dk1"/>
          </a:fontRef>
        </p:style>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fa-IR" sz="8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rPr>
              <a:t>اندازه مناسب</a:t>
            </a:r>
            <a:endParaRPr lang="en-GB" sz="8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412791009"/>
              </p:ext>
            </p:extLst>
          </p:nvPr>
        </p:nvGraphicFramePr>
        <p:xfrm>
          <a:off x="714348" y="2357429"/>
          <a:ext cx="7643866" cy="3280428"/>
        </p:xfrm>
        <a:graphic>
          <a:graphicData uri="http://schemas.openxmlformats.org/drawingml/2006/table">
            <a:tbl>
              <a:tblPr firstRow="1" bandRow="1">
                <a:tableStyleId>{5C22544A-7EE6-4342-B048-85BDC9FD1C3A}</a:tableStyleId>
              </a:tblPr>
              <a:tblGrid>
                <a:gridCol w="544780">
                  <a:extLst>
                    <a:ext uri="{9D8B030D-6E8A-4147-A177-3AD203B41FA5}">
                      <a16:colId xmlns:a16="http://schemas.microsoft.com/office/drawing/2014/main" xmlns="" val="20000"/>
                    </a:ext>
                  </a:extLst>
                </a:gridCol>
                <a:gridCol w="1898593">
                  <a:extLst>
                    <a:ext uri="{9D8B030D-6E8A-4147-A177-3AD203B41FA5}">
                      <a16:colId xmlns:a16="http://schemas.microsoft.com/office/drawing/2014/main" xmlns="" val="20001"/>
                    </a:ext>
                  </a:extLst>
                </a:gridCol>
                <a:gridCol w="2476425">
                  <a:extLst>
                    <a:ext uri="{9D8B030D-6E8A-4147-A177-3AD203B41FA5}">
                      <a16:colId xmlns:a16="http://schemas.microsoft.com/office/drawing/2014/main" xmlns="" val="20002"/>
                    </a:ext>
                  </a:extLst>
                </a:gridCol>
                <a:gridCol w="2724068">
                  <a:extLst>
                    <a:ext uri="{9D8B030D-6E8A-4147-A177-3AD203B41FA5}">
                      <a16:colId xmlns:a16="http://schemas.microsoft.com/office/drawing/2014/main" xmlns="" val="20003"/>
                    </a:ext>
                  </a:extLst>
                </a:gridCol>
              </a:tblGrid>
              <a:tr h="614367">
                <a:tc>
                  <a:txBody>
                    <a:bodyPr/>
                    <a:lstStyle/>
                    <a:p>
                      <a:endParaRPr lang="en-GB" sz="2000" dirty="0"/>
                    </a:p>
                  </a:txBody>
                  <a:tcPr/>
                </a:tc>
                <a:tc>
                  <a:txBody>
                    <a:bodyPr/>
                    <a:lstStyle/>
                    <a:p>
                      <a:pPr algn="ctr"/>
                      <a:r>
                        <a:rPr lang="fa-IR" sz="2400" dirty="0">
                          <a:cs typeface="B Nazanin" panose="00000400000000000000" pitchFamily="2" charset="-78"/>
                        </a:rPr>
                        <a:t>شماره لوله</a:t>
                      </a:r>
                      <a:endParaRPr lang="en-GB" sz="2400" dirty="0">
                        <a:cs typeface="B Nazanin" panose="00000400000000000000" pitchFamily="2" charset="-78"/>
                      </a:endParaRPr>
                    </a:p>
                  </a:txBody>
                  <a:tcPr/>
                </a:tc>
                <a:tc>
                  <a:txBody>
                    <a:bodyPr/>
                    <a:lstStyle/>
                    <a:p>
                      <a:pPr algn="ctr" rtl="1"/>
                      <a:r>
                        <a:rPr lang="en-GB" sz="2000" dirty="0"/>
                        <a:t>       </a:t>
                      </a:r>
                      <a:r>
                        <a:rPr lang="fa-IR" sz="2400" dirty="0">
                          <a:cs typeface="B Nazanin" panose="00000400000000000000" pitchFamily="2" charset="-78"/>
                        </a:rPr>
                        <a:t>وزن   </a:t>
                      </a:r>
                      <a:r>
                        <a:rPr lang="fa-IR" sz="2000" dirty="0"/>
                        <a:t>    </a:t>
                      </a:r>
                      <a:endParaRPr lang="en-GB" sz="2000" dirty="0"/>
                    </a:p>
                  </a:txBody>
                  <a:tcPr/>
                </a:tc>
                <a:tc>
                  <a:txBody>
                    <a:bodyPr/>
                    <a:lstStyle/>
                    <a:p>
                      <a:pPr algn="ctr" rtl="1"/>
                      <a:r>
                        <a:rPr lang="en-GB" sz="2000" dirty="0"/>
                        <a:t>     </a:t>
                      </a:r>
                      <a:r>
                        <a:rPr lang="fa-IR" sz="2400" dirty="0">
                          <a:cs typeface="B Nazanin" panose="00000400000000000000" pitchFamily="2" charset="-78"/>
                        </a:rPr>
                        <a:t>سن حاملگی </a:t>
                      </a:r>
                      <a:endParaRPr lang="en-GB" sz="2000" dirty="0">
                        <a:cs typeface="B Nazanin" panose="00000400000000000000" pitchFamily="2" charset="-78"/>
                      </a:endParaRPr>
                    </a:p>
                  </a:txBody>
                  <a:tcPr/>
                </a:tc>
                <a:extLst>
                  <a:ext uri="{0D108BD9-81ED-4DB2-BD59-A6C34878D82A}">
                    <a16:rowId xmlns:a16="http://schemas.microsoft.com/office/drawing/2014/main" xmlns="" val="10000"/>
                  </a:ext>
                </a:extLst>
              </a:tr>
              <a:tr h="614367">
                <a:tc>
                  <a:txBody>
                    <a:bodyPr/>
                    <a:lstStyle/>
                    <a:p>
                      <a:r>
                        <a:rPr lang="en-GB" sz="2000" baseline="0" dirty="0"/>
                        <a:t> </a:t>
                      </a:r>
                      <a:r>
                        <a:rPr lang="en-GB" sz="2000" b="1" baseline="0" dirty="0"/>
                        <a:t>T</a:t>
                      </a:r>
                      <a:endParaRPr lang="en-GB" sz="2000" b="1" dirty="0"/>
                    </a:p>
                  </a:txBody>
                  <a:tcPr/>
                </a:tc>
                <a:tc>
                  <a:txBody>
                    <a:bodyPr/>
                    <a:lstStyle/>
                    <a:p>
                      <a:pPr algn="ctr"/>
                      <a:r>
                        <a:rPr lang="en-GB" sz="2000" b="1" dirty="0"/>
                        <a:t> 2.5 </a:t>
                      </a:r>
                    </a:p>
                  </a:txBody>
                  <a:tcPr/>
                </a:tc>
                <a:tc>
                  <a:txBody>
                    <a:bodyPr/>
                    <a:lstStyle/>
                    <a:p>
                      <a:r>
                        <a:rPr lang="en-GB" sz="2000" b="1" dirty="0"/>
                        <a:t>         &lt; 1000</a:t>
                      </a:r>
                    </a:p>
                  </a:txBody>
                  <a:tcPr/>
                </a:tc>
                <a:tc>
                  <a:txBody>
                    <a:bodyPr/>
                    <a:lstStyle/>
                    <a:p>
                      <a:r>
                        <a:rPr lang="en-GB" sz="2000" b="1" dirty="0"/>
                        <a:t>                &lt; 28</a:t>
                      </a:r>
                    </a:p>
                  </a:txBody>
                  <a:tcPr/>
                </a:tc>
                <a:extLst>
                  <a:ext uri="{0D108BD9-81ED-4DB2-BD59-A6C34878D82A}">
                    <a16:rowId xmlns:a16="http://schemas.microsoft.com/office/drawing/2014/main" xmlns="" val="10001"/>
                  </a:ext>
                </a:extLst>
              </a:tr>
              <a:tr h="614367">
                <a:tc>
                  <a:txBody>
                    <a:bodyPr/>
                    <a:lstStyle/>
                    <a:p>
                      <a:pPr algn="l"/>
                      <a:r>
                        <a:rPr lang="en-GB" sz="2000" b="1" dirty="0"/>
                        <a:t>U</a:t>
                      </a:r>
                    </a:p>
                  </a:txBody>
                  <a:tcPr/>
                </a:tc>
                <a:tc>
                  <a:txBody>
                    <a:bodyPr/>
                    <a:lstStyle/>
                    <a:p>
                      <a:pPr algn="ctr"/>
                      <a:r>
                        <a:rPr lang="en-GB" sz="2000" b="1" dirty="0"/>
                        <a:t>3.0</a:t>
                      </a:r>
                    </a:p>
                  </a:txBody>
                  <a:tcPr/>
                </a:tc>
                <a:tc>
                  <a:txBody>
                    <a:bodyPr/>
                    <a:lstStyle/>
                    <a:p>
                      <a:r>
                        <a:rPr lang="en-GB" sz="2000" b="1" dirty="0"/>
                        <a:t>       1000-2000</a:t>
                      </a:r>
                    </a:p>
                  </a:txBody>
                  <a:tcPr/>
                </a:tc>
                <a:tc>
                  <a:txBody>
                    <a:bodyPr/>
                    <a:lstStyle/>
                    <a:p>
                      <a:r>
                        <a:rPr lang="en-GB" sz="2000" b="1" dirty="0"/>
                        <a:t>                28-34</a:t>
                      </a:r>
                    </a:p>
                  </a:txBody>
                  <a:tcPr/>
                </a:tc>
                <a:extLst>
                  <a:ext uri="{0D108BD9-81ED-4DB2-BD59-A6C34878D82A}">
                    <a16:rowId xmlns:a16="http://schemas.microsoft.com/office/drawing/2014/main" xmlns="" val="10002"/>
                  </a:ext>
                </a:extLst>
              </a:tr>
              <a:tr h="614367">
                <a:tc>
                  <a:txBody>
                    <a:bodyPr/>
                    <a:lstStyle/>
                    <a:p>
                      <a:r>
                        <a:rPr lang="en-GB" sz="2000" dirty="0"/>
                        <a:t> </a:t>
                      </a:r>
                      <a:r>
                        <a:rPr lang="en-GB" sz="2000" b="1" dirty="0"/>
                        <a:t>B</a:t>
                      </a:r>
                    </a:p>
                  </a:txBody>
                  <a:tcPr/>
                </a:tc>
                <a:tc>
                  <a:txBody>
                    <a:bodyPr/>
                    <a:lstStyle/>
                    <a:p>
                      <a:r>
                        <a:rPr lang="en-GB" sz="2000" b="1" dirty="0"/>
                        <a:t>            3.5</a:t>
                      </a:r>
                    </a:p>
                  </a:txBody>
                  <a:tcPr/>
                </a:tc>
                <a:tc>
                  <a:txBody>
                    <a:bodyPr/>
                    <a:lstStyle/>
                    <a:p>
                      <a:r>
                        <a:rPr lang="en-GB" sz="2000" b="1" dirty="0"/>
                        <a:t>        2000-3000</a:t>
                      </a:r>
                    </a:p>
                  </a:txBody>
                  <a:tcPr/>
                </a:tc>
                <a:tc>
                  <a:txBody>
                    <a:bodyPr/>
                    <a:lstStyle/>
                    <a:p>
                      <a:pPr algn="ctr"/>
                      <a:r>
                        <a:rPr lang="en-GB" sz="2000" b="1" dirty="0"/>
                        <a:t>34- 38</a:t>
                      </a:r>
                    </a:p>
                  </a:txBody>
                  <a:tcPr/>
                </a:tc>
                <a:extLst>
                  <a:ext uri="{0D108BD9-81ED-4DB2-BD59-A6C34878D82A}">
                    <a16:rowId xmlns:a16="http://schemas.microsoft.com/office/drawing/2014/main" xmlns="" val="10003"/>
                  </a:ext>
                </a:extLst>
              </a:tr>
              <a:tr h="614367">
                <a:tc>
                  <a:txBody>
                    <a:bodyPr/>
                    <a:lstStyle/>
                    <a:p>
                      <a:r>
                        <a:rPr lang="en-GB" sz="2000" dirty="0"/>
                        <a:t> </a:t>
                      </a:r>
                      <a:r>
                        <a:rPr lang="en-GB" sz="2000" b="1" dirty="0"/>
                        <a:t>E</a:t>
                      </a:r>
                    </a:p>
                  </a:txBody>
                  <a:tcPr/>
                </a:tc>
                <a:tc>
                  <a:txBody>
                    <a:bodyPr/>
                    <a:lstStyle/>
                    <a:p>
                      <a:r>
                        <a:rPr lang="en-GB" sz="2000" dirty="0"/>
                        <a:t>    </a:t>
                      </a:r>
                      <a:r>
                        <a:rPr lang="en-GB" sz="2000" b="1" dirty="0"/>
                        <a:t>    3.5-4.0</a:t>
                      </a:r>
                    </a:p>
                  </a:txBody>
                  <a:tcPr/>
                </a:tc>
                <a:tc>
                  <a:txBody>
                    <a:bodyPr/>
                    <a:lstStyle/>
                    <a:p>
                      <a:r>
                        <a:rPr lang="en-GB" sz="2000" b="1" dirty="0"/>
                        <a:t>         &gt; 3000</a:t>
                      </a:r>
                    </a:p>
                  </a:txBody>
                  <a:tcPr/>
                </a:tc>
                <a:tc>
                  <a:txBody>
                    <a:bodyPr/>
                    <a:lstStyle/>
                    <a:p>
                      <a:r>
                        <a:rPr lang="en-GB" sz="2000" b="1" dirty="0"/>
                        <a:t>                 &gt; 38</a:t>
                      </a:r>
                    </a:p>
                  </a:txBody>
                  <a:tcPr/>
                </a:tc>
                <a:extLst>
                  <a:ext uri="{0D108BD9-81ED-4DB2-BD59-A6C34878D82A}">
                    <a16:rowId xmlns:a16="http://schemas.microsoft.com/office/drawing/2014/main" xmlns="" val="10004"/>
                  </a:ext>
                </a:extLst>
              </a:tr>
            </a:tbl>
          </a:graphicData>
        </a:graphic>
      </p:graphicFrame>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a:xfrm>
            <a:off x="457200" y="485800"/>
            <a:ext cx="8229600" cy="1143000"/>
          </a:xfrm>
        </p:spPr>
        <p:txBody>
          <a:bodyPr rtlCol="0">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fontAlgn="auto">
              <a:spcAft>
                <a:spcPts val="0"/>
              </a:spcAft>
              <a:defRPr/>
            </a:pPr>
            <a:r>
              <a:rPr lang="fa-IR" sz="8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rPr>
              <a:t>آماده کردن لوله نای</a:t>
            </a:r>
            <a:endParaRPr lang="en-GB" sz="8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endParaRPr>
          </a:p>
        </p:txBody>
      </p:sp>
      <p:sp>
        <p:nvSpPr>
          <p:cNvPr id="48131" name="Content Placeholder 2"/>
          <p:cNvSpPr>
            <a:spLocks noGrp="1"/>
          </p:cNvSpPr>
          <p:nvPr>
            <p:ph idx="1"/>
          </p:nvPr>
        </p:nvSpPr>
        <p:spPr>
          <a:xfrm>
            <a:off x="428596" y="2492895"/>
            <a:ext cx="7743804" cy="3456385"/>
          </a:xfrm>
        </p:spPr>
        <p:style>
          <a:lnRef idx="2">
            <a:schemeClr val="accent2"/>
          </a:lnRef>
          <a:fillRef idx="1">
            <a:schemeClr val="lt1"/>
          </a:fillRef>
          <a:effectRef idx="0">
            <a:schemeClr val="accent2"/>
          </a:effectRef>
          <a:fontRef idx="minor">
            <a:schemeClr val="dk1"/>
          </a:fontRef>
        </p:style>
        <p:txBody>
          <a:bodyPr>
            <a:normAutofit fontScale="85000" lnSpcReduction="20000"/>
          </a:bodyPr>
          <a:lstStyle/>
          <a:p>
            <a:pPr algn="r" rtl="1">
              <a:buClr>
                <a:srgbClr val="FF0000"/>
              </a:buClr>
              <a:buFont typeface="Wingdings 2" pitchFamily="18" charset="2"/>
              <a:buNone/>
            </a:pPr>
            <a:r>
              <a:rPr lang="fa-IR" sz="4800" b="1" dirty="0">
                <a:solidFill>
                  <a:srgbClr val="C00000"/>
                </a:solidFill>
                <a:cs typeface="B Nazanin" panose="00000400000000000000" pitchFamily="2" charset="-78"/>
              </a:rPr>
              <a:t>شیوه آماده کردن لوله نای</a:t>
            </a:r>
            <a:endParaRPr lang="en-GB" sz="4800" b="1" dirty="0">
              <a:solidFill>
                <a:srgbClr val="C00000"/>
              </a:solidFill>
              <a:cs typeface="B Nazanin" panose="00000400000000000000" pitchFamily="2" charset="-78"/>
            </a:endParaRPr>
          </a:p>
          <a:p>
            <a:pPr algn="r" rtl="1">
              <a:buClr>
                <a:srgbClr val="FF0000"/>
              </a:buClr>
            </a:pPr>
            <a:r>
              <a:rPr lang="fa-IR" sz="4000" b="1" dirty="0">
                <a:cs typeface="B Nazanin" panose="00000400000000000000" pitchFamily="2" charset="-78"/>
              </a:rPr>
              <a:t>لوله را در سانتیمتر 13 قطع کنید.</a:t>
            </a:r>
          </a:p>
          <a:p>
            <a:pPr algn="r" rtl="1">
              <a:buClr>
                <a:srgbClr val="FF0000"/>
              </a:buClr>
            </a:pPr>
            <a:r>
              <a:rPr lang="fa-IR" sz="4000" b="1" dirty="0">
                <a:cs typeface="B Nazanin" panose="00000400000000000000" pitchFamily="2" charset="-78"/>
              </a:rPr>
              <a:t>رابط لوله را مجدداً وصل کنید.</a:t>
            </a:r>
          </a:p>
          <a:p>
            <a:pPr algn="r" rtl="1">
              <a:buClr>
                <a:srgbClr val="FF0000"/>
              </a:buClr>
            </a:pPr>
            <a:r>
              <a:rPr lang="fa-IR" sz="4000" b="1" dirty="0">
                <a:cs typeface="B Nazanin" panose="00000400000000000000" pitchFamily="2" charset="-78"/>
              </a:rPr>
              <a:t>استایلت را درون لوله بگذارید (اختیاری).</a:t>
            </a:r>
            <a:endParaRPr lang="en-GB" sz="4000" b="1" dirty="0">
              <a:cs typeface="B Nazanin" panose="00000400000000000000" pitchFamily="2" charset="-78"/>
            </a:endParaRPr>
          </a:p>
        </p:txBody>
      </p:sp>
      <p:sp>
        <p:nvSpPr>
          <p:cNvPr id="5" name="Footer Placeholder 3"/>
          <p:cNvSpPr>
            <a:spLocks noGrp="1"/>
          </p:cNvSpPr>
          <p:nvPr>
            <p:ph type="ftr" sz="quarter" idx="11"/>
          </p:nvPr>
        </p:nvSpPr>
        <p:spPr>
          <a:xfrm>
            <a:off x="6660232" y="6021288"/>
            <a:ext cx="2952328" cy="365125"/>
          </a:xfrm>
        </p:spPr>
        <p:txBody>
          <a:bodyPr/>
          <a:lstStyle/>
          <a:p>
            <a:r>
              <a:rPr lang="fa-IR" sz="1800" b="1" dirty="0">
                <a:solidFill>
                  <a:srgbClr val="FF0000"/>
                </a:solidFill>
                <a:cs typeface="B Nazanin" panose="00000400000000000000" pitchFamily="2" charset="-78"/>
              </a:rPr>
              <a:t>ادامه دارد ......</a:t>
            </a:r>
            <a:endParaRPr lang="en-GB" sz="1800" b="1" dirty="0">
              <a:solidFill>
                <a:srgbClr val="FF0000"/>
              </a:solidFill>
              <a:cs typeface="B Nazanin" panose="00000400000000000000" pitchFamily="2" charset="-78"/>
            </a:endParaRPr>
          </a:p>
        </p:txBody>
      </p:sp>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54162"/>
          </a:xfrm>
        </p:spPr>
        <p:style>
          <a:lnRef idx="2">
            <a:schemeClr val="accent2"/>
          </a:lnRef>
          <a:fillRef idx="1">
            <a:schemeClr val="lt1"/>
          </a:fillRef>
          <a:effectRef idx="0">
            <a:schemeClr val="accent2"/>
          </a:effectRef>
          <a:fontRef idx="minor">
            <a:schemeClr val="dk1"/>
          </a:fontRef>
        </p:style>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fa-IR" sz="8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rPr>
              <a:t>لوله نای را آماده کنید</a:t>
            </a:r>
            <a:endParaRPr lang="en-GB" sz="8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endParaRPr>
          </a:p>
        </p:txBody>
      </p:sp>
      <p:pic>
        <p:nvPicPr>
          <p:cNvPr id="3" name="Picture 2"/>
          <p:cNvPicPr>
            <a:picLocks noChangeAspect="1"/>
          </p:cNvPicPr>
          <p:nvPr/>
        </p:nvPicPr>
        <p:blipFill>
          <a:blip r:embed="rId3"/>
          <a:stretch>
            <a:fillRect/>
          </a:stretch>
        </p:blipFill>
        <p:spPr>
          <a:xfrm>
            <a:off x="864915" y="2459220"/>
            <a:ext cx="6299373" cy="4289119"/>
          </a:xfrm>
          <a:prstGeom prst="rect">
            <a:avLst/>
          </a:prstGeom>
        </p:spPr>
      </p:pic>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726"/>
            <a:ext cx="8229600" cy="1354162"/>
          </a:xfrm>
          <a:ln>
            <a:noFill/>
          </a:ln>
        </p:spPr>
        <p:style>
          <a:lnRef idx="2">
            <a:schemeClr val="accent2"/>
          </a:lnRef>
          <a:fillRef idx="1">
            <a:schemeClr val="lt1"/>
          </a:fillRef>
          <a:effectRef idx="0">
            <a:schemeClr val="accent2"/>
          </a:effectRef>
          <a:fontRef idx="minor">
            <a:schemeClr val="dk1"/>
          </a:fontRef>
        </p:style>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fa-IR" sz="8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rPr>
              <a:t>لوله نای را آماده کنید</a:t>
            </a:r>
            <a:endParaRPr lang="en-GB" sz="8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endParaRPr>
          </a:p>
        </p:txBody>
      </p:sp>
      <p:sp>
        <p:nvSpPr>
          <p:cNvPr id="3" name="Content Placeholder 2"/>
          <p:cNvSpPr>
            <a:spLocks noGrp="1"/>
          </p:cNvSpPr>
          <p:nvPr>
            <p:ph idx="1"/>
          </p:nvPr>
        </p:nvSpPr>
        <p:spPr>
          <a:xfrm>
            <a:off x="479394" y="3212976"/>
            <a:ext cx="8207406" cy="2924952"/>
          </a:xfrm>
        </p:spPr>
        <p:style>
          <a:lnRef idx="1">
            <a:schemeClr val="accent4"/>
          </a:lnRef>
          <a:fillRef idx="2">
            <a:schemeClr val="accent4"/>
          </a:fillRef>
          <a:effectRef idx="1">
            <a:schemeClr val="accent4"/>
          </a:effectRef>
          <a:fontRef idx="minor">
            <a:schemeClr val="dk1"/>
          </a:fontRef>
        </p:style>
        <p:txBody>
          <a:bodyPr>
            <a:noAutofit/>
          </a:bodyPr>
          <a:lstStyle/>
          <a:p>
            <a:pPr algn="r" rtl="1">
              <a:buClr>
                <a:srgbClr val="FF0000"/>
              </a:buClr>
            </a:pPr>
            <a:r>
              <a:rPr lang="fa-IR" sz="4800" b="1" dirty="0"/>
              <a:t>چنانچه برای تثبیت لوله از ابزار ویژه این کار استفاده می کنید، بهتر است لوله را در سانتیمتر 15 قطع کنید.</a:t>
            </a:r>
            <a:endParaRPr lang="en-US" sz="4800" b="1" dirty="0"/>
          </a:p>
        </p:txBody>
      </p:sp>
      <p:sp>
        <p:nvSpPr>
          <p:cNvPr id="5" name="Footer Placeholder 3"/>
          <p:cNvSpPr>
            <a:spLocks noGrp="1"/>
          </p:cNvSpPr>
          <p:nvPr>
            <p:ph type="ftr" sz="quarter" idx="11"/>
          </p:nvPr>
        </p:nvSpPr>
        <p:spPr>
          <a:xfrm>
            <a:off x="6660232" y="5589240"/>
            <a:ext cx="2952328" cy="365125"/>
          </a:xfrm>
        </p:spPr>
        <p:txBody>
          <a:bodyPr/>
          <a:lstStyle/>
          <a:p>
            <a:r>
              <a:rPr lang="fa-IR" sz="1800" b="1" dirty="0">
                <a:solidFill>
                  <a:srgbClr val="FF0000"/>
                </a:solidFill>
                <a:cs typeface="B Nazanin" panose="00000400000000000000" pitchFamily="2" charset="-78"/>
              </a:rPr>
              <a:t>ادامه دارد ......</a:t>
            </a:r>
            <a:endParaRPr lang="en-GB" sz="1800" b="1" dirty="0">
              <a:solidFill>
                <a:srgbClr val="FF0000"/>
              </a:solidFill>
              <a:cs typeface="B Nazanin" panose="00000400000000000000" pitchFamily="2" charset="-78"/>
            </a:endParaRPr>
          </a:p>
        </p:txBody>
      </p:sp>
    </p:spTree>
    <p:extLst>
      <p:ext uri="{BB962C8B-B14F-4D97-AF65-F5344CB8AC3E}">
        <p14:creationId xmlns:p14="http://schemas.microsoft.com/office/powerpoint/2010/main" val="77652224"/>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34678"/>
            <a:ext cx="8219256" cy="1282154"/>
          </a:xfrm>
          <a:ln/>
        </p:spPr>
        <p:style>
          <a:lnRef idx="2">
            <a:schemeClr val="accent2"/>
          </a:lnRef>
          <a:fillRef idx="1">
            <a:schemeClr val="lt1"/>
          </a:fillRef>
          <a:effectRef idx="0">
            <a:schemeClr val="accent2"/>
          </a:effectRef>
          <a:fontRef idx="minor">
            <a:schemeClr val="dk1"/>
          </a:fontRef>
        </p:style>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fa-IR" sz="6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rPr>
              <a:t>استایلت بگذارید (اختیاری)</a:t>
            </a:r>
            <a:endParaRPr lang="en-GB" sz="6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endParaRPr>
          </a:p>
        </p:txBody>
      </p:sp>
      <p:pic>
        <p:nvPicPr>
          <p:cNvPr id="4" name="Picture 3"/>
          <p:cNvPicPr>
            <a:picLocks noChangeAspect="1"/>
          </p:cNvPicPr>
          <p:nvPr/>
        </p:nvPicPr>
        <p:blipFill>
          <a:blip r:embed="rId3"/>
          <a:stretch>
            <a:fillRect/>
          </a:stretch>
        </p:blipFill>
        <p:spPr>
          <a:xfrm>
            <a:off x="755576" y="2780928"/>
            <a:ext cx="7200800" cy="3006740"/>
          </a:xfrm>
          <a:prstGeom prst="rect">
            <a:avLst/>
          </a:prstGeom>
        </p:spPr>
      </p:pic>
    </p:spTree>
    <p:extLst>
      <p:ext uri="{BB962C8B-B14F-4D97-AF65-F5344CB8AC3E}">
        <p14:creationId xmlns:p14="http://schemas.microsoft.com/office/powerpoint/2010/main" val="33697879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08720"/>
            <a:ext cx="8229600" cy="1143000"/>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fa-IR"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rPr>
              <a:t>پالس اکسی متری چیست؟</a:t>
            </a:r>
            <a:r>
              <a:rPr lang="fa-IR" sz="6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rPr>
              <a:t> </a:t>
            </a:r>
            <a:endParaRPr lang="en-US" sz="6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endParaRPr>
          </a:p>
        </p:txBody>
      </p:sp>
      <p:sp>
        <p:nvSpPr>
          <p:cNvPr id="3" name="Content Placeholder 2"/>
          <p:cNvSpPr>
            <a:spLocks noGrp="1"/>
          </p:cNvSpPr>
          <p:nvPr>
            <p:ph idx="1"/>
          </p:nvPr>
        </p:nvSpPr>
        <p:spPr>
          <a:xfrm>
            <a:off x="467544" y="2276872"/>
            <a:ext cx="8229600" cy="3744416"/>
          </a:xfrm>
        </p:spPr>
        <p:style>
          <a:lnRef idx="2">
            <a:schemeClr val="accent2"/>
          </a:lnRef>
          <a:fillRef idx="1">
            <a:schemeClr val="lt1"/>
          </a:fillRef>
          <a:effectRef idx="0">
            <a:schemeClr val="accent2"/>
          </a:effectRef>
          <a:fontRef idx="minor">
            <a:schemeClr val="dk1"/>
          </a:fontRef>
        </p:style>
        <p:txBody>
          <a:bodyPr tIns="182880">
            <a:noAutofit/>
          </a:bodyPr>
          <a:lstStyle/>
          <a:p>
            <a:pPr algn="r" rtl="1">
              <a:buClr>
                <a:srgbClr val="FF0000"/>
              </a:buClr>
            </a:pPr>
            <a:r>
              <a:rPr lang="fa-IR" sz="2400" dirty="0"/>
              <a:t>. پالس اکسیمتر با استفاده از یک منبع نور و یک حسگر، مقدار جذب نور قرمز عبوری از درون مویرگهای پوست را </a:t>
            </a:r>
            <a:r>
              <a:rPr lang="fa-IR" sz="2400" dirty="0" smtClean="0"/>
              <a:t>اندازه گیری می کند </a:t>
            </a:r>
            <a:r>
              <a:rPr lang="fa-IR" sz="2400" dirty="0"/>
              <a:t>و درصد هموگلوبین در حال حمل اکسیژن را تخمین </a:t>
            </a:r>
            <a:r>
              <a:rPr lang="fa-IR" sz="2400" dirty="0" smtClean="0"/>
              <a:t>می زند.</a:t>
            </a:r>
          </a:p>
          <a:p>
            <a:pPr algn="r" rtl="1">
              <a:buClr>
                <a:srgbClr val="FF0000"/>
              </a:buClr>
            </a:pPr>
            <a:r>
              <a:rPr lang="fa-IR" sz="2400" dirty="0"/>
              <a:t>پالس </a:t>
            </a:r>
            <a:r>
              <a:rPr lang="fa-IR" sz="2400" dirty="0" smtClean="0"/>
              <a:t>اکسی متر </a:t>
            </a:r>
            <a:r>
              <a:rPr lang="fa-IR" sz="2400" dirty="0"/>
              <a:t>همچنین با حس جریان خون ضربان دار درون مویرگها، تعداد ضربان قلب نوزاد را هم نشان میدهد.</a:t>
            </a:r>
            <a:endParaRPr lang="en-US" sz="2400" b="1" dirty="0">
              <a:cs typeface="B Nazanin" panose="00000400000000000000" pitchFamily="2" charset="-78"/>
            </a:endParaRPr>
          </a:p>
          <a:p>
            <a:pPr marL="0" indent="0" algn="ctr">
              <a:buNone/>
            </a:pPr>
            <a:r>
              <a:rPr lang="en-US" sz="4800" dirty="0">
                <a:solidFill>
                  <a:srgbClr val="C00000"/>
                </a:solidFill>
                <a:cs typeface="B Nazanin" panose="00000400000000000000" pitchFamily="2" charset="-78"/>
              </a:rPr>
              <a:t>                 </a:t>
            </a:r>
            <a:r>
              <a:rPr lang="en-US" sz="4800" dirty="0">
                <a:solidFill>
                  <a:srgbClr val="FF0000"/>
                </a:solidFill>
                <a:cs typeface="B Nazanin" panose="00000400000000000000" pitchFamily="2" charset="-78"/>
              </a:rPr>
              <a:t>                                                                                   </a:t>
            </a:r>
            <a:endParaRPr lang="en-US" sz="4800" b="1" dirty="0">
              <a:solidFill>
                <a:srgbClr val="FF0000"/>
              </a:solidFill>
              <a:cs typeface="B Nazanin" panose="00000400000000000000" pitchFamily="2" charset="-78"/>
            </a:endParaRPr>
          </a:p>
        </p:txBody>
      </p:sp>
    </p:spTree>
    <p:extLst>
      <p:ext uri="{BB962C8B-B14F-4D97-AF65-F5344CB8AC3E}">
        <p14:creationId xmlns:p14="http://schemas.microsoft.com/office/powerpoint/2010/main" val="2702892689"/>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Content Placeholder 2"/>
          <p:cNvSpPr>
            <a:spLocks noGrp="1"/>
          </p:cNvSpPr>
          <p:nvPr>
            <p:ph idx="1"/>
          </p:nvPr>
        </p:nvSpPr>
        <p:spPr>
          <a:xfrm>
            <a:off x="428596" y="2060848"/>
            <a:ext cx="8103844" cy="4225672"/>
          </a:xfrm>
        </p:spPr>
        <p:style>
          <a:lnRef idx="2">
            <a:schemeClr val="accent2"/>
          </a:lnRef>
          <a:fillRef idx="1">
            <a:schemeClr val="lt1"/>
          </a:fillRef>
          <a:effectRef idx="0">
            <a:schemeClr val="accent2"/>
          </a:effectRef>
          <a:fontRef idx="minor">
            <a:schemeClr val="dk1"/>
          </a:fontRef>
        </p:style>
        <p:txBody>
          <a:bodyPr rtlCol="0">
            <a:noAutofit/>
          </a:bodyPr>
          <a:lstStyle/>
          <a:p>
            <a:pPr algn="r" rtl="1" fontAlgn="auto">
              <a:spcAft>
                <a:spcPts val="0"/>
              </a:spcAft>
              <a:buClr>
                <a:srgbClr val="FF0000"/>
              </a:buClr>
              <a:buFont typeface="Arial" pitchFamily="34" charset="0"/>
              <a:buChar char="•"/>
              <a:defRPr/>
            </a:pPr>
            <a:r>
              <a:rPr lang="fa-IR" sz="3800" b="1" dirty="0"/>
              <a:t>تیغه مناسب انتخاب کنید:</a:t>
            </a:r>
          </a:p>
          <a:p>
            <a:pPr marL="0" indent="0" algn="r" rtl="1" fontAlgn="auto">
              <a:spcAft>
                <a:spcPts val="0"/>
              </a:spcAft>
              <a:buClr>
                <a:srgbClr val="FF0000"/>
              </a:buClr>
              <a:buNone/>
              <a:defRPr/>
            </a:pPr>
            <a:r>
              <a:rPr lang="fa-IR" sz="3800" b="1" dirty="0"/>
              <a:t>   </a:t>
            </a:r>
            <a:r>
              <a:rPr lang="fa-IR" sz="3800" b="1" dirty="0">
                <a:solidFill>
                  <a:srgbClr val="C00000"/>
                </a:solidFill>
              </a:rPr>
              <a:t>- نمره </a:t>
            </a:r>
            <a:r>
              <a:rPr lang="en-US" sz="3800" b="1" dirty="0">
                <a:solidFill>
                  <a:srgbClr val="C00000"/>
                </a:solidFill>
              </a:rPr>
              <a:t>00</a:t>
            </a:r>
            <a:r>
              <a:rPr lang="fa-IR" sz="3800" b="1" dirty="0">
                <a:solidFill>
                  <a:srgbClr val="C00000"/>
                </a:solidFill>
              </a:rPr>
              <a:t> برای نوزادان بی نهایت کم وزن </a:t>
            </a:r>
          </a:p>
          <a:p>
            <a:pPr marL="0" indent="0" algn="r" rtl="1" fontAlgn="auto">
              <a:spcAft>
                <a:spcPts val="0"/>
              </a:spcAft>
              <a:buClr>
                <a:srgbClr val="FF0000"/>
              </a:buClr>
              <a:buNone/>
              <a:defRPr/>
            </a:pPr>
            <a:r>
              <a:rPr lang="fa-IR" sz="3800" b="1" dirty="0">
                <a:solidFill>
                  <a:srgbClr val="C00000"/>
                </a:solidFill>
              </a:rPr>
              <a:t>   - نمره </a:t>
            </a:r>
            <a:r>
              <a:rPr lang="en-US" sz="3800" b="1" dirty="0">
                <a:solidFill>
                  <a:srgbClr val="C00000"/>
                </a:solidFill>
              </a:rPr>
              <a:t>0</a:t>
            </a:r>
            <a:r>
              <a:rPr lang="fa-IR" sz="3800" b="1" dirty="0">
                <a:solidFill>
                  <a:srgbClr val="C00000"/>
                </a:solidFill>
              </a:rPr>
              <a:t> برای سایر نوزادان زودرس</a:t>
            </a:r>
          </a:p>
          <a:p>
            <a:pPr marL="0" indent="0" algn="r" rtl="1" fontAlgn="auto">
              <a:spcAft>
                <a:spcPts val="0"/>
              </a:spcAft>
              <a:buClr>
                <a:srgbClr val="FF0000"/>
              </a:buClr>
              <a:buNone/>
              <a:defRPr/>
            </a:pPr>
            <a:r>
              <a:rPr lang="fa-IR" sz="3800" b="1" dirty="0">
                <a:solidFill>
                  <a:srgbClr val="C00000"/>
                </a:solidFill>
              </a:rPr>
              <a:t>   - نمره 1 برای نوزادان سررس</a:t>
            </a:r>
          </a:p>
          <a:p>
            <a:pPr algn="r" rtl="1" fontAlgn="auto">
              <a:spcAft>
                <a:spcPts val="0"/>
              </a:spcAft>
              <a:buClr>
                <a:srgbClr val="FF0000"/>
              </a:buClr>
              <a:defRPr/>
            </a:pPr>
            <a:r>
              <a:rPr lang="fa-IR" sz="3800" b="1" dirty="0">
                <a:solidFill>
                  <a:schemeClr val="tx1"/>
                </a:solidFill>
              </a:rPr>
              <a:t>نور را کنترل نموده، در صورت لزوم لامپ یا باتری را تعویض نمایید.</a:t>
            </a:r>
            <a:endParaRPr lang="en-GB" sz="3800" b="1" dirty="0">
              <a:solidFill>
                <a:schemeClr val="tx1"/>
              </a:solidFill>
            </a:endParaRPr>
          </a:p>
          <a:p>
            <a:pPr fontAlgn="auto">
              <a:spcAft>
                <a:spcPts val="0"/>
              </a:spcAft>
              <a:buClr>
                <a:srgbClr val="FF0000"/>
              </a:buClr>
              <a:buNone/>
              <a:defRPr/>
            </a:pPr>
            <a:r>
              <a:rPr lang="en-GB" sz="3800" dirty="0">
                <a:cs typeface="B Nazanin" panose="00000400000000000000" pitchFamily="2" charset="-78"/>
              </a:rPr>
              <a:t>   </a:t>
            </a:r>
            <a:endParaRPr lang="en-GB" sz="3800" b="1" dirty="0">
              <a:cs typeface="B Nazanin" panose="00000400000000000000" pitchFamily="2" charset="-78"/>
            </a:endParaRPr>
          </a:p>
          <a:p>
            <a:pPr fontAlgn="auto">
              <a:spcAft>
                <a:spcPts val="0"/>
              </a:spcAft>
              <a:buClr>
                <a:srgbClr val="FF0000"/>
              </a:buClr>
              <a:buNone/>
              <a:defRPr/>
            </a:pPr>
            <a:endParaRPr lang="en-GB" sz="3800" dirty="0">
              <a:cs typeface="B Nazanin" panose="00000400000000000000" pitchFamily="2" charset="-78"/>
            </a:endParaRPr>
          </a:p>
        </p:txBody>
      </p:sp>
      <p:sp>
        <p:nvSpPr>
          <p:cNvPr id="5" name="Footer Placeholder 3"/>
          <p:cNvSpPr>
            <a:spLocks noGrp="1"/>
          </p:cNvSpPr>
          <p:nvPr>
            <p:ph type="ftr" sz="quarter" idx="11"/>
          </p:nvPr>
        </p:nvSpPr>
        <p:spPr>
          <a:xfrm>
            <a:off x="6660232" y="6309320"/>
            <a:ext cx="2952328" cy="365125"/>
          </a:xfrm>
        </p:spPr>
        <p:txBody>
          <a:bodyPr/>
          <a:lstStyle/>
          <a:p>
            <a:r>
              <a:rPr lang="fa-IR" sz="1800" b="1" dirty="0">
                <a:solidFill>
                  <a:srgbClr val="FF0000"/>
                </a:solidFill>
                <a:cs typeface="B Nazanin" panose="00000400000000000000" pitchFamily="2" charset="-78"/>
              </a:rPr>
              <a:t>ادامه دارد ......</a:t>
            </a:r>
            <a:endParaRPr lang="en-GB" sz="1800" b="1" dirty="0">
              <a:solidFill>
                <a:srgbClr val="FF0000"/>
              </a:solidFill>
              <a:cs typeface="B Nazanin" panose="00000400000000000000" pitchFamily="2" charset="-78"/>
            </a:endParaRPr>
          </a:p>
        </p:txBody>
      </p:sp>
      <p:sp>
        <p:nvSpPr>
          <p:cNvPr id="6" name="Title 1"/>
          <p:cNvSpPr>
            <a:spLocks noGrp="1"/>
          </p:cNvSpPr>
          <p:nvPr>
            <p:ph type="title"/>
          </p:nvPr>
        </p:nvSpPr>
        <p:spPr>
          <a:xfrm>
            <a:off x="457200" y="332656"/>
            <a:ext cx="8229600" cy="1143000"/>
          </a:xfrm>
        </p:spPr>
        <p:txBody>
          <a:bodyPr rtlCol="0">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fontAlgn="auto">
              <a:spcAft>
                <a:spcPts val="0"/>
              </a:spcAft>
              <a:defRPr/>
            </a:pPr>
            <a:r>
              <a:rPr lang="fa-IR" sz="7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rPr>
              <a:t>آماده کردن لارنگوسکوپ</a:t>
            </a:r>
            <a:endParaRPr lang="en-GB" sz="7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endParaRPr>
          </a:p>
        </p:txBody>
      </p:sp>
    </p:spTree>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0646" y="268941"/>
            <a:ext cx="8216153" cy="1148697"/>
          </a:xfrm>
        </p:spPr>
        <p:style>
          <a:lnRef idx="2">
            <a:schemeClr val="accent2"/>
          </a:lnRef>
          <a:fillRef idx="1">
            <a:schemeClr val="lt1"/>
          </a:fillRef>
          <a:effectRef idx="0">
            <a:schemeClr val="accent2"/>
          </a:effectRef>
          <a:fontRef idx="minor">
            <a:schemeClr val="dk1"/>
          </a:fontRef>
        </p:style>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fa-IR" sz="6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rPr>
              <a:t>آماده کردن لارنگوسکوپ</a:t>
            </a:r>
            <a:endParaRPr lang="en-GB" sz="6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endParaRPr>
          </a:p>
        </p:txBody>
      </p:sp>
      <p:pic>
        <p:nvPicPr>
          <p:cNvPr id="3" name="Picture 2"/>
          <p:cNvPicPr>
            <a:picLocks noChangeAspect="1"/>
          </p:cNvPicPr>
          <p:nvPr/>
        </p:nvPicPr>
        <p:blipFill>
          <a:blip r:embed="rId3"/>
          <a:stretch>
            <a:fillRect/>
          </a:stretch>
        </p:blipFill>
        <p:spPr>
          <a:xfrm>
            <a:off x="2388226" y="2063514"/>
            <a:ext cx="3839958" cy="4584065"/>
          </a:xfrm>
          <a:prstGeom prst="rect">
            <a:avLst/>
          </a:prstGeom>
        </p:spPr>
      </p:pic>
    </p:spTree>
    <p:extLst>
      <p:ext uri="{BB962C8B-B14F-4D97-AF65-F5344CB8AC3E}">
        <p14:creationId xmlns:p14="http://schemas.microsoft.com/office/powerpoint/2010/main" val="1541621208"/>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a:xfrm>
            <a:off x="457200" y="188640"/>
            <a:ext cx="8229600" cy="1143000"/>
          </a:xfrm>
        </p:spPr>
        <p:txBody>
          <a:bodyPr rtlCol="0">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l" fontAlgn="auto">
              <a:spcAft>
                <a:spcPts val="0"/>
              </a:spcAft>
              <a:defRPr/>
            </a:pPr>
            <a:r>
              <a:rPr lang="fa-IR" sz="7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rPr>
              <a:t/>
            </a:r>
            <a:br>
              <a:rPr lang="fa-IR" sz="7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rPr>
            </a:br>
            <a:r>
              <a:rPr lang="fa-IR" sz="7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rPr>
              <a:t>آمادگی برای لوله گذاری </a:t>
            </a:r>
            <a:r>
              <a:rPr lang="en-GB" sz="7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rPr>
              <a:t>	</a:t>
            </a:r>
          </a:p>
        </p:txBody>
      </p:sp>
      <p:sp>
        <p:nvSpPr>
          <p:cNvPr id="57347" name="Content Placeholder 2"/>
          <p:cNvSpPr>
            <a:spLocks noGrp="1"/>
          </p:cNvSpPr>
          <p:nvPr>
            <p:ph idx="1"/>
          </p:nvPr>
        </p:nvSpPr>
        <p:spPr>
          <a:xfrm>
            <a:off x="385192" y="2420888"/>
            <a:ext cx="8003232" cy="4176464"/>
          </a:xfrm>
        </p:spPr>
        <p:style>
          <a:lnRef idx="2">
            <a:schemeClr val="accent2"/>
          </a:lnRef>
          <a:fillRef idx="1">
            <a:schemeClr val="lt1"/>
          </a:fillRef>
          <a:effectRef idx="0">
            <a:schemeClr val="accent2"/>
          </a:effectRef>
          <a:fontRef idx="minor">
            <a:schemeClr val="dk1"/>
          </a:fontRef>
        </p:style>
        <p:txBody>
          <a:bodyPr>
            <a:noAutofit/>
          </a:bodyPr>
          <a:lstStyle/>
          <a:p>
            <a:pPr algn="r" rtl="1">
              <a:buClr>
                <a:srgbClr val="FF0000"/>
              </a:buClr>
              <a:defRPr/>
            </a:pPr>
            <a:endParaRPr lang="fa-IR" sz="2600" b="1" dirty="0">
              <a:cs typeface="B Nazanin" panose="00000400000000000000" pitchFamily="2" charset="-78"/>
            </a:endParaRPr>
          </a:p>
          <a:p>
            <a:pPr algn="r" rtl="1">
              <a:buClr>
                <a:srgbClr val="FF0000"/>
              </a:buClr>
              <a:defRPr/>
            </a:pPr>
            <a:r>
              <a:rPr lang="fa-IR" sz="1800" b="1" dirty="0"/>
              <a:t>منبع ساکشن را با فشار 100-80 میلی متر جیوه آماده کنید.</a:t>
            </a:r>
          </a:p>
          <a:p>
            <a:pPr algn="r" rtl="1">
              <a:buClr>
                <a:srgbClr val="FF0000"/>
              </a:buClr>
              <a:defRPr/>
            </a:pPr>
            <a:r>
              <a:rPr lang="fa-IR" sz="1800" b="1" dirty="0"/>
              <a:t>برای تمیز کردن دهان از یک کاتتر درشت (حد اقل </a:t>
            </a:r>
            <a:r>
              <a:rPr lang="en-US" sz="1800" b="1" dirty="0"/>
              <a:t>F</a:t>
            </a:r>
            <a:r>
              <a:rPr lang="fa-IR" sz="1800" b="1" dirty="0"/>
              <a:t> 10) استفاده کنید.</a:t>
            </a:r>
          </a:p>
          <a:p>
            <a:pPr algn="r" rtl="1">
              <a:buClr>
                <a:srgbClr val="FF0000"/>
              </a:buClr>
              <a:defRPr/>
            </a:pPr>
            <a:r>
              <a:rPr lang="fa-IR" sz="1800" b="1" dirty="0"/>
              <a:t>کاتتر ریزتری برای ساکشن لوله نای آماده کنید.</a:t>
            </a:r>
          </a:p>
          <a:p>
            <a:pPr algn="r" rtl="1">
              <a:buClr>
                <a:srgbClr val="FF0000"/>
              </a:buClr>
              <a:defRPr/>
            </a:pPr>
            <a:r>
              <a:rPr lang="fa-IR" sz="1800" b="1" dirty="0"/>
              <a:t>کیسه تهویه را آماده کنید.</a:t>
            </a:r>
          </a:p>
          <a:p>
            <a:pPr algn="r" rtl="1">
              <a:buClr>
                <a:srgbClr val="FF0000"/>
              </a:buClr>
              <a:defRPr/>
            </a:pPr>
            <a:r>
              <a:rPr lang="en-US" sz="1800" b="1" dirty="0"/>
              <a:t>CO</a:t>
            </a:r>
            <a:r>
              <a:rPr lang="en-US" sz="1800" b="1" baseline="-25000" dirty="0"/>
              <a:t>2</a:t>
            </a:r>
            <a:r>
              <a:rPr lang="en-US" sz="1800" b="1" dirty="0"/>
              <a:t> </a:t>
            </a:r>
            <a:r>
              <a:rPr lang="fa-IR" sz="1800" b="1" dirty="0"/>
              <a:t> یاب را در دسترس خود قرار دهید. </a:t>
            </a:r>
          </a:p>
          <a:p>
            <a:pPr algn="r" rtl="1">
              <a:buClr>
                <a:srgbClr val="FF0000"/>
              </a:buClr>
              <a:defRPr/>
            </a:pPr>
            <a:r>
              <a:rPr lang="fa-IR" sz="1800" b="1" dirty="0"/>
              <a:t>جریان گاز خروجی از بلندر را 10-5 لیتر/ دقیقه تنظیم نمایید.</a:t>
            </a:r>
          </a:p>
          <a:p>
            <a:pPr algn="r" rtl="1">
              <a:buClr>
                <a:srgbClr val="FF0000"/>
              </a:buClr>
              <a:defRPr/>
            </a:pPr>
            <a:r>
              <a:rPr lang="fa-IR" sz="1800" b="1" dirty="0"/>
              <a:t>گوشی را در دسترس خود قرار دهید.</a:t>
            </a:r>
          </a:p>
          <a:p>
            <a:pPr algn="r" rtl="1">
              <a:buClr>
                <a:srgbClr val="FF0000"/>
              </a:buClr>
              <a:defRPr/>
            </a:pPr>
            <a:r>
              <a:rPr lang="fa-IR" sz="1800" b="1" dirty="0"/>
              <a:t>چسب یا ابزار تثبیت لوله نای را آماده کنید</a:t>
            </a:r>
            <a:r>
              <a:rPr lang="fa-IR" sz="1800" b="1" dirty="0" smtClean="0"/>
              <a:t>.</a:t>
            </a:r>
          </a:p>
          <a:p>
            <a:pPr algn="r" rtl="1">
              <a:buClr>
                <a:srgbClr val="FF0000"/>
              </a:buClr>
              <a:defRPr/>
            </a:pPr>
            <a:r>
              <a:rPr lang="fa-IR" sz="1800" b="1" dirty="0" smtClean="0"/>
              <a:t>برای تمییز کرئن مستقیم مکونیوم یا ترشحات غلیظ مسدود کننده نای می توان یک مکنده مکونیوم را به لوله نای وصل نمود برخی از لئله های نای دارای دهانه ساکشن در کنار خود است و نیاز به مکنده نای ندارد</a:t>
            </a:r>
            <a:endParaRPr lang="en-GB" sz="1800" b="1" dirty="0"/>
          </a:p>
        </p:txBody>
      </p:sp>
    </p:spTree>
    <p:extLst>
      <p:ext uri="{BB962C8B-B14F-4D97-AF65-F5344CB8AC3E}">
        <p14:creationId xmlns:p14="http://schemas.microsoft.com/office/powerpoint/2010/main" val="1213103916"/>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rtl="1"/>
            <a:r>
              <a:rPr lang="fa-IR"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rPr>
              <a:t>اندازه کاتتر برای ساکشن لوله نای</a:t>
            </a:r>
            <a:endParaRPr lang="en-GB"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28492726"/>
              </p:ext>
            </p:extLst>
          </p:nvPr>
        </p:nvGraphicFramePr>
        <p:xfrm>
          <a:off x="457200" y="1600200"/>
          <a:ext cx="8229600" cy="4602480"/>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xmlns="" val="20000"/>
                    </a:ext>
                  </a:extLst>
                </a:gridCol>
                <a:gridCol w="4114800">
                  <a:extLst>
                    <a:ext uri="{9D8B030D-6E8A-4147-A177-3AD203B41FA5}">
                      <a16:colId xmlns:a16="http://schemas.microsoft.com/office/drawing/2014/main" xmlns="" val="20001"/>
                    </a:ext>
                  </a:extLst>
                </a:gridCol>
              </a:tblGrid>
              <a:tr h="370840">
                <a:tc>
                  <a:txBody>
                    <a:bodyPr/>
                    <a:lstStyle/>
                    <a:p>
                      <a:pPr algn="ctr"/>
                      <a:r>
                        <a:rPr lang="fa-IR" sz="4000" b="1" dirty="0">
                          <a:cs typeface="B Nazanin" panose="00000400000000000000" pitchFamily="2" charset="-78"/>
                        </a:rPr>
                        <a:t>شماره لوله نای</a:t>
                      </a:r>
                      <a:endParaRPr lang="en-US" sz="4000" b="1" dirty="0">
                        <a:cs typeface="B Nazanin" panose="00000400000000000000" pitchFamily="2" charset="-78"/>
                      </a:endParaRPr>
                    </a:p>
                  </a:txBody>
                  <a:tcPr/>
                </a:tc>
                <a:tc>
                  <a:txBody>
                    <a:bodyPr/>
                    <a:lstStyle/>
                    <a:p>
                      <a:pPr algn="ctr"/>
                      <a:r>
                        <a:rPr lang="fa-IR" sz="4000" b="1" dirty="0">
                          <a:cs typeface="B Nazanin" panose="00000400000000000000" pitchFamily="2" charset="-78"/>
                        </a:rPr>
                        <a:t>شماره کاتتر</a:t>
                      </a:r>
                      <a:endParaRPr lang="en-US" sz="4000" b="1" dirty="0">
                        <a:cs typeface="B Nazanin" panose="00000400000000000000" pitchFamily="2" charset="-78"/>
                      </a:endParaRPr>
                    </a:p>
                  </a:txBody>
                  <a:tcPr/>
                </a:tc>
                <a:extLst>
                  <a:ext uri="{0D108BD9-81ED-4DB2-BD59-A6C34878D82A}">
                    <a16:rowId xmlns:a16="http://schemas.microsoft.com/office/drawing/2014/main" xmlns="" val="10000"/>
                  </a:ext>
                </a:extLst>
              </a:tr>
              <a:tr h="370840">
                <a:tc>
                  <a:txBody>
                    <a:bodyPr/>
                    <a:lstStyle/>
                    <a:p>
                      <a:pPr algn="ctr"/>
                      <a:r>
                        <a:rPr lang="en-US" sz="4800" b="1" dirty="0"/>
                        <a:t>2.5</a:t>
                      </a:r>
                    </a:p>
                  </a:txBody>
                  <a:tcPr/>
                </a:tc>
                <a:tc>
                  <a:txBody>
                    <a:bodyPr/>
                    <a:lstStyle/>
                    <a:p>
                      <a:pPr algn="ctr"/>
                      <a:r>
                        <a:rPr lang="en-US" sz="4800" b="1" dirty="0"/>
                        <a:t>5F or</a:t>
                      </a:r>
                      <a:r>
                        <a:rPr lang="en-US" sz="4800" b="1" baseline="0" dirty="0"/>
                        <a:t> 6F</a:t>
                      </a:r>
                      <a:endParaRPr lang="en-US" sz="4800" b="1" dirty="0"/>
                    </a:p>
                  </a:txBody>
                  <a:tcPr/>
                </a:tc>
                <a:extLst>
                  <a:ext uri="{0D108BD9-81ED-4DB2-BD59-A6C34878D82A}">
                    <a16:rowId xmlns:a16="http://schemas.microsoft.com/office/drawing/2014/main" xmlns="" val="10001"/>
                  </a:ext>
                </a:extLst>
              </a:tr>
              <a:tr h="370840">
                <a:tc>
                  <a:txBody>
                    <a:bodyPr/>
                    <a:lstStyle/>
                    <a:p>
                      <a:pPr algn="ctr"/>
                      <a:r>
                        <a:rPr lang="en-US" sz="4800" b="1" dirty="0"/>
                        <a:t>3.0</a:t>
                      </a:r>
                    </a:p>
                  </a:txBody>
                  <a:tcPr/>
                </a:tc>
                <a:tc>
                  <a:txBody>
                    <a:bodyPr/>
                    <a:lstStyle/>
                    <a:p>
                      <a:pPr algn="ctr"/>
                      <a:r>
                        <a:rPr lang="en-US" sz="4800" b="1" dirty="0"/>
                        <a:t>6F or 8F</a:t>
                      </a:r>
                    </a:p>
                  </a:txBody>
                  <a:tcPr/>
                </a:tc>
                <a:extLst>
                  <a:ext uri="{0D108BD9-81ED-4DB2-BD59-A6C34878D82A}">
                    <a16:rowId xmlns:a16="http://schemas.microsoft.com/office/drawing/2014/main" xmlns="" val="10002"/>
                  </a:ext>
                </a:extLst>
              </a:tr>
              <a:tr h="370840">
                <a:tc>
                  <a:txBody>
                    <a:bodyPr/>
                    <a:lstStyle/>
                    <a:p>
                      <a:pPr algn="ctr"/>
                      <a:r>
                        <a:rPr lang="en-US" sz="4800" b="1" dirty="0"/>
                        <a:t>3.5</a:t>
                      </a:r>
                    </a:p>
                  </a:txBody>
                  <a:tcPr/>
                </a:tc>
                <a:tc>
                  <a:txBody>
                    <a:bodyPr/>
                    <a:lstStyle/>
                    <a:p>
                      <a:pPr algn="ctr"/>
                      <a:r>
                        <a:rPr lang="en-US" sz="4800" b="1" dirty="0"/>
                        <a:t>8F</a:t>
                      </a:r>
                    </a:p>
                  </a:txBody>
                  <a:tcPr/>
                </a:tc>
                <a:extLst>
                  <a:ext uri="{0D108BD9-81ED-4DB2-BD59-A6C34878D82A}">
                    <a16:rowId xmlns:a16="http://schemas.microsoft.com/office/drawing/2014/main" xmlns="" val="10003"/>
                  </a:ext>
                </a:extLst>
              </a:tr>
              <a:tr h="370840">
                <a:tc>
                  <a:txBody>
                    <a:bodyPr/>
                    <a:lstStyle/>
                    <a:p>
                      <a:pPr algn="ctr"/>
                      <a:r>
                        <a:rPr lang="en-US" sz="4800" b="1" dirty="0"/>
                        <a:t>4.0</a:t>
                      </a:r>
                    </a:p>
                  </a:txBody>
                  <a:tcPr/>
                </a:tc>
                <a:tc>
                  <a:txBody>
                    <a:bodyPr/>
                    <a:lstStyle/>
                    <a:p>
                      <a:pPr algn="ctr"/>
                      <a:r>
                        <a:rPr lang="en-US" sz="4800" b="1" dirty="0"/>
                        <a:t>8F or 10F</a:t>
                      </a:r>
                    </a:p>
                  </a:txBody>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1257277250"/>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fa-IR" sz="5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rPr>
              <a:t>وظایف دستیار حین لوله گذاری</a:t>
            </a:r>
            <a:endParaRPr lang="en-GB" sz="5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endParaRPr>
          </a:p>
        </p:txBody>
      </p:sp>
      <p:sp>
        <p:nvSpPr>
          <p:cNvPr id="3" name="Content Placeholder 2"/>
          <p:cNvSpPr>
            <a:spLocks noGrp="1"/>
          </p:cNvSpPr>
          <p:nvPr>
            <p:ph idx="1"/>
          </p:nvPr>
        </p:nvSpPr>
        <p:spPr>
          <a:xfrm>
            <a:off x="428596" y="1916832"/>
            <a:ext cx="8258204" cy="4226812"/>
          </a:xfrm>
        </p:spPr>
        <p:style>
          <a:lnRef idx="2">
            <a:schemeClr val="accent2"/>
          </a:lnRef>
          <a:fillRef idx="1">
            <a:schemeClr val="lt1"/>
          </a:fillRef>
          <a:effectRef idx="0">
            <a:schemeClr val="accent2"/>
          </a:effectRef>
          <a:fontRef idx="minor">
            <a:schemeClr val="dk1"/>
          </a:fontRef>
        </p:style>
        <p:txBody>
          <a:bodyPr rIns="182880">
            <a:normAutofit lnSpcReduction="10000"/>
          </a:bodyPr>
          <a:lstStyle/>
          <a:p>
            <a:pPr algn="r" rtl="1">
              <a:buClr>
                <a:srgbClr val="FF0000"/>
              </a:buClr>
              <a:buNone/>
            </a:pPr>
            <a:r>
              <a:rPr lang="fa-IR" sz="4400" b="1" dirty="0">
                <a:solidFill>
                  <a:srgbClr val="C00000"/>
                </a:solidFill>
              </a:rPr>
              <a:t>دستیار باید:</a:t>
            </a:r>
            <a:endParaRPr lang="en-GB" sz="4400" b="1" dirty="0">
              <a:solidFill>
                <a:srgbClr val="C00000"/>
              </a:solidFill>
            </a:endParaRPr>
          </a:p>
          <a:p>
            <a:pPr algn="r" rtl="1">
              <a:buClr>
                <a:srgbClr val="FF0000"/>
              </a:buClr>
            </a:pPr>
            <a:r>
              <a:rPr lang="fa-IR" b="1" dirty="0"/>
              <a:t>از وجود و آماده بودن ابزار اطمینان داشته باشد.</a:t>
            </a:r>
          </a:p>
          <a:p>
            <a:pPr algn="r" rtl="1">
              <a:buClr>
                <a:srgbClr val="FF0000"/>
              </a:buClr>
            </a:pPr>
            <a:r>
              <a:rPr lang="fa-IR" b="1" dirty="0"/>
              <a:t>نوزاد را در وضعیت درست قرار دهد.</a:t>
            </a:r>
          </a:p>
          <a:p>
            <a:pPr algn="r" rtl="1">
              <a:buClr>
                <a:srgbClr val="FF0000"/>
              </a:buClr>
            </a:pPr>
            <a:r>
              <a:rPr lang="fa-IR" b="1" dirty="0"/>
              <a:t>در صورت لزوم به نوزاد اکسیژن بدهد.</a:t>
            </a:r>
          </a:p>
          <a:p>
            <a:pPr algn="r" rtl="1">
              <a:buClr>
                <a:srgbClr val="FF0000"/>
              </a:buClr>
            </a:pPr>
            <a:r>
              <a:rPr lang="fa-IR" b="1" dirty="0"/>
              <a:t>ساکشن راههای هوایی را انجام دهد.</a:t>
            </a:r>
          </a:p>
          <a:p>
            <a:pPr algn="r" rtl="1">
              <a:buClr>
                <a:srgbClr val="FF0000"/>
              </a:buClr>
            </a:pPr>
            <a:r>
              <a:rPr lang="fa-IR" b="1" dirty="0"/>
              <a:t>لوله نای را در دست لوله گذار بگذارد.</a:t>
            </a:r>
          </a:p>
          <a:p>
            <a:pPr algn="r" rtl="1">
              <a:buClr>
                <a:srgbClr val="FF0000"/>
              </a:buClr>
            </a:pPr>
            <a:r>
              <a:rPr lang="fa-IR" b="1" dirty="0"/>
              <a:t>در صورت درخواست، کریکویید را فشار دهد.</a:t>
            </a:r>
            <a:endParaRPr lang="en-GB" b="1" dirty="0"/>
          </a:p>
          <a:p>
            <a:pPr algn="r">
              <a:buClr>
                <a:srgbClr val="FF0000"/>
              </a:buClr>
              <a:buNone/>
            </a:pPr>
            <a:endParaRPr lang="en-GB" b="1" dirty="0">
              <a:solidFill>
                <a:srgbClr val="C00000"/>
              </a:solidFill>
              <a:cs typeface="B Nazanin" panose="00000400000000000000" pitchFamily="2" charset="-78"/>
            </a:endParaRPr>
          </a:p>
        </p:txBody>
      </p:sp>
      <p:sp>
        <p:nvSpPr>
          <p:cNvPr id="5" name="Footer Placeholder 3"/>
          <p:cNvSpPr>
            <a:spLocks noGrp="1"/>
          </p:cNvSpPr>
          <p:nvPr>
            <p:ph type="ftr" sz="quarter" idx="11"/>
          </p:nvPr>
        </p:nvSpPr>
        <p:spPr>
          <a:xfrm>
            <a:off x="6660232" y="6165304"/>
            <a:ext cx="2952328" cy="365125"/>
          </a:xfrm>
        </p:spPr>
        <p:txBody>
          <a:bodyPr/>
          <a:lstStyle/>
          <a:p>
            <a:r>
              <a:rPr lang="fa-IR" sz="1800" b="1" dirty="0">
                <a:solidFill>
                  <a:srgbClr val="FF0000"/>
                </a:solidFill>
                <a:cs typeface="B Nazanin" panose="00000400000000000000" pitchFamily="2" charset="-78"/>
              </a:rPr>
              <a:t>ادامه دارد ......</a:t>
            </a:r>
            <a:endParaRPr lang="en-GB" sz="1800" b="1" dirty="0">
              <a:solidFill>
                <a:srgbClr val="FF0000"/>
              </a:solidFill>
              <a:cs typeface="B Nazanin" panose="00000400000000000000" pitchFamily="2" charset="-78"/>
            </a:endParaRPr>
          </a:p>
        </p:txBody>
      </p:sp>
    </p:spTree>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1788" y="1916832"/>
            <a:ext cx="8478684" cy="4392488"/>
          </a:xfrm>
        </p:spPr>
        <p:style>
          <a:lnRef idx="2">
            <a:schemeClr val="accent2"/>
          </a:lnRef>
          <a:fillRef idx="1">
            <a:schemeClr val="lt1"/>
          </a:fillRef>
          <a:effectRef idx="0">
            <a:schemeClr val="accent2"/>
          </a:effectRef>
          <a:fontRef idx="minor">
            <a:schemeClr val="dk1"/>
          </a:fontRef>
        </p:style>
        <p:txBody>
          <a:bodyPr>
            <a:normAutofit fontScale="92500" lnSpcReduction="10000"/>
          </a:bodyPr>
          <a:lstStyle/>
          <a:p>
            <a:pPr algn="r" rtl="1">
              <a:buClr>
                <a:srgbClr val="FF0000"/>
              </a:buClr>
              <a:buNone/>
            </a:pPr>
            <a:r>
              <a:rPr lang="fa-IR" sz="4800" b="1" dirty="0">
                <a:solidFill>
                  <a:srgbClr val="C00000"/>
                </a:solidFill>
              </a:rPr>
              <a:t>دستیار باید:</a:t>
            </a:r>
            <a:endParaRPr lang="en-GB" sz="4800" b="1" dirty="0">
              <a:solidFill>
                <a:srgbClr val="C00000"/>
              </a:solidFill>
            </a:endParaRPr>
          </a:p>
          <a:p>
            <a:pPr algn="r" rtl="1">
              <a:buClr>
                <a:srgbClr val="FF0000"/>
              </a:buClr>
            </a:pPr>
            <a:r>
              <a:rPr lang="fa-IR" b="1" dirty="0"/>
              <a:t>مابین تلاش های احیاگر، </a:t>
            </a:r>
            <a:r>
              <a:rPr lang="en-US" b="1" dirty="0"/>
              <a:t>PPV</a:t>
            </a:r>
            <a:r>
              <a:rPr lang="fa-IR" b="1" dirty="0"/>
              <a:t> بدهد.</a:t>
            </a:r>
          </a:p>
          <a:p>
            <a:pPr algn="r" rtl="1">
              <a:buClr>
                <a:srgbClr val="FF0000"/>
              </a:buClr>
            </a:pPr>
            <a:r>
              <a:rPr lang="fa-IR" b="1" dirty="0"/>
              <a:t>لوله نای را به کیسه تهویه وصل کند.</a:t>
            </a:r>
          </a:p>
          <a:p>
            <a:pPr algn="r" rtl="1">
              <a:buClr>
                <a:srgbClr val="FF0000"/>
              </a:buClr>
            </a:pPr>
            <a:r>
              <a:rPr lang="en-US" b="1" dirty="0"/>
              <a:t>CO</a:t>
            </a:r>
            <a:r>
              <a:rPr lang="en-US" b="1" baseline="-25000" dirty="0"/>
              <a:t>2</a:t>
            </a:r>
            <a:r>
              <a:rPr lang="fa-IR" b="1" dirty="0"/>
              <a:t> یاب را وصل کند.</a:t>
            </a:r>
          </a:p>
          <a:p>
            <a:pPr algn="r" rtl="1">
              <a:buClr>
                <a:srgbClr val="FF0000"/>
              </a:buClr>
            </a:pPr>
            <a:r>
              <a:rPr lang="fa-IR" b="1" dirty="0"/>
              <a:t>قلب نوزاد را گوش کند.</a:t>
            </a:r>
          </a:p>
          <a:p>
            <a:pPr algn="r" rtl="1">
              <a:buClr>
                <a:srgbClr val="FF0000"/>
              </a:buClr>
            </a:pPr>
            <a:r>
              <a:rPr lang="fa-IR" b="1" dirty="0"/>
              <a:t>به تغییر رنگ</a:t>
            </a:r>
            <a:r>
              <a:rPr lang="en-US" b="1" dirty="0"/>
              <a:t>CO</a:t>
            </a:r>
            <a:r>
              <a:rPr lang="en-US" b="1" baseline="-25000" dirty="0"/>
              <a:t>2</a:t>
            </a:r>
            <a:r>
              <a:rPr lang="en-US" b="1" dirty="0"/>
              <a:t> </a:t>
            </a:r>
            <a:r>
              <a:rPr lang="fa-IR" b="1" dirty="0"/>
              <a:t> یاب توجه نماید.</a:t>
            </a:r>
          </a:p>
          <a:p>
            <a:pPr algn="r" rtl="1">
              <a:buClr>
                <a:srgbClr val="FF0000"/>
              </a:buClr>
            </a:pPr>
            <a:r>
              <a:rPr lang="fa-IR" b="1" dirty="0"/>
              <a:t>صداهای ریه را گوش کند و به حرکت قفسه سینه چشم بدوزد.</a:t>
            </a:r>
          </a:p>
          <a:p>
            <a:pPr algn="r" rtl="1">
              <a:buClr>
                <a:srgbClr val="FF0000"/>
              </a:buClr>
            </a:pPr>
            <a:r>
              <a:rPr lang="fa-IR" b="1" dirty="0"/>
              <a:t>برای تثبیت لوله نای کمک نماید.</a:t>
            </a:r>
            <a:endParaRPr lang="en-GB" b="1" dirty="0"/>
          </a:p>
        </p:txBody>
      </p:sp>
      <p:sp>
        <p:nvSpPr>
          <p:cNvPr id="5" name="Title 1"/>
          <p:cNvSpPr>
            <a:spLocks noGrp="1"/>
          </p:cNvSpPr>
          <p:nvPr>
            <p:ph type="title"/>
          </p:nvPr>
        </p:nvSpPr>
        <p:spPr>
          <a:xfrm>
            <a:off x="457200" y="274638"/>
            <a:ext cx="8229600" cy="1143000"/>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fa-IR" sz="5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rPr>
              <a:t>وظایف دستیار حین لوله گذاری</a:t>
            </a:r>
            <a:endParaRPr lang="en-GB" sz="5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endParaRPr>
          </a:p>
        </p:txBody>
      </p:sp>
    </p:spTree>
    <p:extLst>
      <p:ext uri="{BB962C8B-B14F-4D97-AF65-F5344CB8AC3E}">
        <p14:creationId xmlns:p14="http://schemas.microsoft.com/office/powerpoint/2010/main" val="3091020651"/>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noFill/>
          </a:ln>
        </p:spPr>
        <p:style>
          <a:lnRef idx="2">
            <a:schemeClr val="accent1"/>
          </a:lnRef>
          <a:fillRef idx="1">
            <a:schemeClr val="lt1"/>
          </a:fillRef>
          <a:effectRef idx="0">
            <a:schemeClr val="accent1"/>
          </a:effectRef>
          <a:fontRef idx="minor">
            <a:schemeClr val="dk1"/>
          </a:fontRef>
        </p:style>
        <p:txBody>
          <a:bodyPr>
            <a:normAutofit fontScale="90000"/>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fa-IR" sz="6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rPr>
              <a:t>آناتومی راههای هوایی فوقانی</a:t>
            </a:r>
            <a:endParaRPr lang="en-GB" sz="6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endParaRPr>
          </a:p>
        </p:txBody>
      </p:sp>
      <p:pic>
        <p:nvPicPr>
          <p:cNvPr id="3" name="Picture 2"/>
          <p:cNvPicPr>
            <a:picLocks noChangeAspect="1"/>
          </p:cNvPicPr>
          <p:nvPr/>
        </p:nvPicPr>
        <p:blipFill>
          <a:blip r:embed="rId3"/>
          <a:stretch>
            <a:fillRect/>
          </a:stretch>
        </p:blipFill>
        <p:spPr>
          <a:xfrm>
            <a:off x="2123728" y="1602779"/>
            <a:ext cx="5040560" cy="5071171"/>
          </a:xfrm>
          <a:prstGeom prst="rect">
            <a:avLst/>
          </a:prstGeom>
        </p:spPr>
      </p:pic>
    </p:spTree>
    <p:extLst>
      <p:ext uri="{BB962C8B-B14F-4D97-AF65-F5344CB8AC3E}">
        <p14:creationId xmlns:p14="http://schemas.microsoft.com/office/powerpoint/2010/main" val="977100484"/>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1143000"/>
          </a:xfrm>
          <a:ln>
            <a:noFill/>
          </a:ln>
        </p:spPr>
        <p:style>
          <a:lnRef idx="2">
            <a:schemeClr val="accent1"/>
          </a:lnRef>
          <a:fillRef idx="1">
            <a:schemeClr val="lt1"/>
          </a:fillRef>
          <a:effectRef idx="0">
            <a:schemeClr val="accent1"/>
          </a:effectRef>
          <a:fontRef idx="minor">
            <a:schemeClr val="dk1"/>
          </a:fontRef>
        </p:style>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fa-IR" sz="7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rPr>
              <a:t>    نشانه های کلیدی</a:t>
            </a:r>
            <a:endParaRPr lang="en-GB" sz="7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endParaRPr>
          </a:p>
        </p:txBody>
      </p:sp>
      <p:pic>
        <p:nvPicPr>
          <p:cNvPr id="3" name="Picture 2"/>
          <p:cNvPicPr>
            <a:picLocks noChangeAspect="1"/>
          </p:cNvPicPr>
          <p:nvPr/>
        </p:nvPicPr>
        <p:blipFill>
          <a:blip r:embed="rId3"/>
          <a:stretch>
            <a:fillRect/>
          </a:stretch>
        </p:blipFill>
        <p:spPr>
          <a:xfrm>
            <a:off x="2627784" y="2100363"/>
            <a:ext cx="4320480" cy="4616846"/>
          </a:xfrm>
          <a:prstGeom prst="rect">
            <a:avLst/>
          </a:prstGeom>
        </p:spPr>
      </p:pic>
    </p:spTree>
    <p:extLst>
      <p:ext uri="{BB962C8B-B14F-4D97-AF65-F5344CB8AC3E}">
        <p14:creationId xmlns:p14="http://schemas.microsoft.com/office/powerpoint/2010/main" val="1008156630"/>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094" y="255494"/>
            <a:ext cx="8202706" cy="1162144"/>
          </a:xfrm>
          <a:ln>
            <a:noFill/>
          </a:ln>
        </p:spPr>
        <p:style>
          <a:lnRef idx="2">
            <a:schemeClr val="accent2"/>
          </a:lnRef>
          <a:fillRef idx="1">
            <a:schemeClr val="lt1"/>
          </a:fillRef>
          <a:effectRef idx="0">
            <a:schemeClr val="accent2"/>
          </a:effectRef>
          <a:fontRef idx="minor">
            <a:schemeClr val="dk1"/>
          </a:fontRef>
        </p:style>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fa-IR" sz="7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rPr>
              <a:t>نشانه های کلیدی</a:t>
            </a:r>
            <a:endParaRPr lang="en-GB" sz="7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endParaRPr>
          </a:p>
        </p:txBody>
      </p:sp>
      <p:pic>
        <p:nvPicPr>
          <p:cNvPr id="3" name="Picture 2"/>
          <p:cNvPicPr>
            <a:picLocks noChangeAspect="1"/>
          </p:cNvPicPr>
          <p:nvPr/>
        </p:nvPicPr>
        <p:blipFill>
          <a:blip r:embed="rId3"/>
          <a:stretch>
            <a:fillRect/>
          </a:stretch>
        </p:blipFill>
        <p:spPr>
          <a:xfrm>
            <a:off x="651073" y="1801713"/>
            <a:ext cx="7953375" cy="4219575"/>
          </a:xfrm>
          <a:prstGeom prst="rect">
            <a:avLst/>
          </a:prstGeom>
        </p:spPr>
      </p:pic>
    </p:spTree>
    <p:extLst>
      <p:ext uri="{BB962C8B-B14F-4D97-AF65-F5344CB8AC3E}">
        <p14:creationId xmlns:p14="http://schemas.microsoft.com/office/powerpoint/2010/main" val="1869330588"/>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210146"/>
          </a:xfrm>
        </p:spPr>
        <p:style>
          <a:lnRef idx="2">
            <a:schemeClr val="accent2"/>
          </a:lnRef>
          <a:fillRef idx="1">
            <a:schemeClr val="lt1"/>
          </a:fillRef>
          <a:effectRef idx="0">
            <a:schemeClr val="accent2"/>
          </a:effectRef>
          <a:fontRef idx="minor">
            <a:schemeClr val="dk1"/>
          </a:fontRef>
        </p:style>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fa-IR" sz="8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rPr>
              <a:t>وضعیت نوزاد</a:t>
            </a:r>
            <a:endParaRPr lang="en-US" sz="8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endParaRPr>
          </a:p>
        </p:txBody>
      </p:sp>
      <p:sp>
        <p:nvSpPr>
          <p:cNvPr id="3" name="Content Placeholder 2"/>
          <p:cNvSpPr>
            <a:spLocks noGrp="1"/>
          </p:cNvSpPr>
          <p:nvPr>
            <p:ph idx="1"/>
          </p:nvPr>
        </p:nvSpPr>
        <p:spPr/>
        <p:style>
          <a:lnRef idx="1">
            <a:schemeClr val="accent2"/>
          </a:lnRef>
          <a:fillRef idx="2">
            <a:schemeClr val="accent2"/>
          </a:fillRef>
          <a:effectRef idx="1">
            <a:schemeClr val="accent2"/>
          </a:effectRef>
          <a:fontRef idx="minor">
            <a:schemeClr val="dk1"/>
          </a:fontRef>
        </p:style>
        <p:txBody>
          <a:bodyPr>
            <a:normAutofit/>
          </a:bodyPr>
          <a:lstStyle/>
          <a:p>
            <a:pPr marL="0" indent="0" algn="r" rtl="1">
              <a:buNone/>
            </a:pPr>
            <a:r>
              <a:rPr lang="fa-IR" sz="2800" b="1" dirty="0">
                <a:cs typeface="B Nazanin" panose="00000400000000000000" pitchFamily="2" charset="-78"/>
              </a:rPr>
              <a:t>نوزاد را روی سطح صاف با گردن کمی متمایل به عقب قرار دهید</a:t>
            </a:r>
            <a:endParaRPr lang="en-US" sz="2800" b="1" dirty="0">
              <a:cs typeface="B Nazanin" panose="00000400000000000000" pitchFamily="2" charset="-78"/>
            </a:endParaRPr>
          </a:p>
        </p:txBody>
      </p:sp>
      <p:pic>
        <p:nvPicPr>
          <p:cNvPr id="276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2672674"/>
            <a:ext cx="4536504" cy="34023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140693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08720"/>
            <a:ext cx="8229600" cy="1143000"/>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fa-IR"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rPr>
              <a:t>کی از پالس اکسی متر استفاده می کنیم؟</a:t>
            </a:r>
            <a:r>
              <a:rPr lang="fa-IR"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rPr>
              <a:t> </a:t>
            </a:r>
            <a:endParaRPr lang="en-U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endParaRPr>
          </a:p>
        </p:txBody>
      </p:sp>
      <p:sp>
        <p:nvSpPr>
          <p:cNvPr id="3" name="Content Placeholder 2"/>
          <p:cNvSpPr>
            <a:spLocks noGrp="1"/>
          </p:cNvSpPr>
          <p:nvPr>
            <p:ph idx="1"/>
          </p:nvPr>
        </p:nvSpPr>
        <p:spPr>
          <a:xfrm>
            <a:off x="467544" y="2276872"/>
            <a:ext cx="8229600" cy="3744416"/>
          </a:xfrm>
        </p:spPr>
        <p:style>
          <a:lnRef idx="2">
            <a:schemeClr val="accent2"/>
          </a:lnRef>
          <a:fillRef idx="1">
            <a:schemeClr val="lt1"/>
          </a:fillRef>
          <a:effectRef idx="0">
            <a:schemeClr val="accent2"/>
          </a:effectRef>
          <a:fontRef idx="minor">
            <a:schemeClr val="dk1"/>
          </a:fontRef>
        </p:style>
        <p:txBody>
          <a:bodyPr tIns="182880">
            <a:noAutofit/>
          </a:bodyPr>
          <a:lstStyle/>
          <a:p>
            <a:pPr algn="r" rtl="1">
              <a:buClr>
                <a:srgbClr val="FF0000"/>
              </a:buClr>
            </a:pPr>
            <a:r>
              <a:rPr lang="fa-IR" sz="4400" b="1" dirty="0"/>
              <a:t>پیش بینی نیاز به احیا.</a:t>
            </a:r>
          </a:p>
          <a:p>
            <a:pPr algn="r" rtl="1">
              <a:buClr>
                <a:srgbClr val="FF0000"/>
              </a:buClr>
            </a:pPr>
            <a:r>
              <a:rPr lang="fa-IR" sz="4400" b="1" dirty="0"/>
              <a:t>نیاز به </a:t>
            </a:r>
            <a:r>
              <a:rPr lang="en-US" sz="4400" b="1" dirty="0"/>
              <a:t>PPV</a:t>
            </a:r>
            <a:r>
              <a:rPr lang="fa-IR" sz="4400" b="1" dirty="0"/>
              <a:t> بیش از چند تنفس.</a:t>
            </a:r>
          </a:p>
          <a:p>
            <a:pPr algn="r" rtl="1">
              <a:buClr>
                <a:srgbClr val="FF0000"/>
              </a:buClr>
            </a:pPr>
            <a:r>
              <a:rPr lang="fa-IR" sz="4400" b="1" dirty="0"/>
              <a:t>سیانوز پایدار.</a:t>
            </a:r>
          </a:p>
          <a:p>
            <a:pPr algn="r" rtl="1">
              <a:buClr>
                <a:srgbClr val="FF0000"/>
              </a:buClr>
            </a:pPr>
            <a:r>
              <a:rPr lang="fa-IR" sz="4400" b="1" dirty="0"/>
              <a:t>پیش بینی نیاز به اکسیژن مکمل.</a:t>
            </a:r>
            <a:endParaRPr lang="en-US" sz="4400" b="1" dirty="0"/>
          </a:p>
          <a:p>
            <a:pPr marL="0" indent="0">
              <a:buClr>
                <a:srgbClr val="FF0000"/>
              </a:buClr>
              <a:buNone/>
            </a:pPr>
            <a:endParaRPr lang="en-US" sz="4400" b="1" dirty="0">
              <a:cs typeface="B Nazanin" panose="00000400000000000000" pitchFamily="2" charset="-78"/>
            </a:endParaRPr>
          </a:p>
          <a:p>
            <a:pPr marL="0" indent="0" algn="ctr">
              <a:buNone/>
            </a:pPr>
            <a:r>
              <a:rPr lang="en-US" sz="4800" dirty="0">
                <a:solidFill>
                  <a:srgbClr val="C00000"/>
                </a:solidFill>
                <a:cs typeface="B Nazanin" panose="00000400000000000000" pitchFamily="2" charset="-78"/>
              </a:rPr>
              <a:t>                 </a:t>
            </a:r>
            <a:r>
              <a:rPr lang="en-US" sz="4800" dirty="0">
                <a:solidFill>
                  <a:srgbClr val="FF0000"/>
                </a:solidFill>
                <a:cs typeface="B Nazanin" panose="00000400000000000000" pitchFamily="2" charset="-78"/>
              </a:rPr>
              <a:t>                                                                                   </a:t>
            </a:r>
            <a:endParaRPr lang="en-US" sz="4800" b="1" dirty="0">
              <a:solidFill>
                <a:srgbClr val="FF0000"/>
              </a:solidFill>
              <a:cs typeface="B Nazanin" panose="00000400000000000000" pitchFamily="2" charset="-78"/>
            </a:endParaRPr>
          </a:p>
        </p:txBody>
      </p:sp>
    </p:spTree>
    <p:extLst>
      <p:ext uri="{BB962C8B-B14F-4D97-AF65-F5344CB8AC3E}">
        <p14:creationId xmlns:p14="http://schemas.microsoft.com/office/powerpoint/2010/main" val="1458223787"/>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043521" y="1603052"/>
            <a:ext cx="5048759" cy="5138316"/>
          </a:xfrm>
          <a:prstGeom prst="rect">
            <a:avLst/>
          </a:prstGeom>
        </p:spPr>
      </p:pic>
      <p:sp>
        <p:nvSpPr>
          <p:cNvPr id="6" name="Title 1"/>
          <p:cNvSpPr>
            <a:spLocks noGrp="1"/>
          </p:cNvSpPr>
          <p:nvPr>
            <p:ph type="title"/>
          </p:nvPr>
        </p:nvSpPr>
        <p:spPr>
          <a:xfrm>
            <a:off x="457200" y="274638"/>
            <a:ext cx="8229600" cy="1143000"/>
          </a:xfrm>
          <a:ln>
            <a:noFill/>
          </a:ln>
        </p:spPr>
        <p:style>
          <a:lnRef idx="2">
            <a:schemeClr val="accent1"/>
          </a:lnRef>
          <a:fillRef idx="1">
            <a:schemeClr val="lt1"/>
          </a:fillRef>
          <a:effectRef idx="0">
            <a:schemeClr val="accent1"/>
          </a:effectRef>
          <a:fontRef idx="minor">
            <a:schemeClr val="dk1"/>
          </a:fontRef>
        </p:style>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fa-IR"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rPr>
              <a:t>همیشه لارنگوسکوپ را با دست چپ بگیرید</a:t>
            </a:r>
            <a:endParaRPr lang="en-GB"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endParaRPr>
          </a:p>
        </p:txBody>
      </p:sp>
    </p:spTree>
    <p:extLst>
      <p:ext uri="{BB962C8B-B14F-4D97-AF65-F5344CB8AC3E}">
        <p14:creationId xmlns:p14="http://schemas.microsoft.com/office/powerpoint/2010/main" val="4100372737"/>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a:xfrm>
            <a:off x="357188" y="843558"/>
            <a:ext cx="8229600" cy="857250"/>
          </a:xfrm>
        </p:spPr>
        <p:txBody>
          <a:bodyPr rtlCol="0">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fontAlgn="auto">
              <a:spcAft>
                <a:spcPts val="0"/>
              </a:spcAft>
              <a:defRPr/>
            </a:pPr>
            <a:r>
              <a:rPr lang="fa-IR" sz="7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rPr>
              <a:t>آمادگی برای لوله گذاری</a:t>
            </a:r>
            <a:endParaRPr lang="en-GB" sz="7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endParaRPr>
          </a:p>
        </p:txBody>
      </p:sp>
      <p:sp>
        <p:nvSpPr>
          <p:cNvPr id="60419" name="Content Placeholder 2"/>
          <p:cNvSpPr>
            <a:spLocks noGrp="1"/>
          </p:cNvSpPr>
          <p:nvPr>
            <p:ph idx="1"/>
          </p:nvPr>
        </p:nvSpPr>
        <p:spPr>
          <a:xfrm>
            <a:off x="395536" y="2564904"/>
            <a:ext cx="8329612" cy="3226110"/>
          </a:xfrm>
        </p:spPr>
        <p:style>
          <a:lnRef idx="2">
            <a:schemeClr val="accent2"/>
          </a:lnRef>
          <a:fillRef idx="1">
            <a:schemeClr val="lt1"/>
          </a:fillRef>
          <a:effectRef idx="0">
            <a:schemeClr val="accent2"/>
          </a:effectRef>
          <a:fontRef idx="minor">
            <a:schemeClr val="dk1"/>
          </a:fontRef>
        </p:style>
        <p:txBody>
          <a:bodyPr tIns="365760" rtlCol="0">
            <a:noAutofit/>
          </a:bodyPr>
          <a:lstStyle/>
          <a:p>
            <a:pPr algn="r" rtl="1" fontAlgn="auto">
              <a:spcAft>
                <a:spcPts val="0"/>
              </a:spcAft>
              <a:buClr>
                <a:srgbClr val="FF0000"/>
              </a:buClr>
              <a:buFont typeface="Arial" pitchFamily="34" charset="0"/>
              <a:buChar char="•"/>
              <a:defRPr/>
            </a:pPr>
            <a:r>
              <a:rPr lang="fa-IR" sz="3600" b="1" dirty="0">
                <a:cs typeface="B Nazanin" panose="00000400000000000000" pitchFamily="2" charset="-78"/>
              </a:rPr>
              <a:t>بالای سر نوزاد بایستید.</a:t>
            </a:r>
          </a:p>
          <a:p>
            <a:pPr algn="r" rtl="1" fontAlgn="auto">
              <a:spcAft>
                <a:spcPts val="0"/>
              </a:spcAft>
              <a:buClr>
                <a:srgbClr val="FF0000"/>
              </a:buClr>
              <a:buFont typeface="Arial" pitchFamily="34" charset="0"/>
              <a:buChar char="•"/>
              <a:defRPr/>
            </a:pPr>
            <a:r>
              <a:rPr lang="fa-IR" sz="3600" b="1" dirty="0">
                <a:cs typeface="B Nazanin" panose="00000400000000000000" pitchFamily="2" charset="-78"/>
              </a:rPr>
              <a:t>سر را با دست راست ثابت کنید.</a:t>
            </a:r>
          </a:p>
          <a:p>
            <a:pPr algn="r" rtl="1" fontAlgn="auto">
              <a:spcAft>
                <a:spcPts val="0"/>
              </a:spcAft>
              <a:buClr>
                <a:srgbClr val="FF0000"/>
              </a:buClr>
              <a:buFont typeface="Arial" pitchFamily="34" charset="0"/>
              <a:buChar char="•"/>
              <a:defRPr/>
            </a:pPr>
            <a:r>
              <a:rPr lang="fa-IR" sz="3600" b="1" dirty="0">
                <a:cs typeface="B Nazanin" panose="00000400000000000000" pitchFamily="2" charset="-78"/>
              </a:rPr>
              <a:t>دهان را با انگشت اشاره دست راست باز کنید.</a:t>
            </a:r>
            <a:endParaRPr lang="en-GB" sz="3600" b="1" dirty="0">
              <a:cs typeface="B Nazanin" panose="00000400000000000000" pitchFamily="2" charset="-78"/>
            </a:endParaRPr>
          </a:p>
          <a:p>
            <a:pPr marL="0" indent="0" fontAlgn="auto">
              <a:spcAft>
                <a:spcPts val="0"/>
              </a:spcAft>
              <a:buClr>
                <a:srgbClr val="FF0000"/>
              </a:buClr>
              <a:buNone/>
              <a:defRPr/>
            </a:pPr>
            <a:endParaRPr lang="en-GB" sz="3600" b="1" dirty="0">
              <a:cs typeface="B Nazanin" panose="00000400000000000000" pitchFamily="2" charset="-78"/>
            </a:endParaRPr>
          </a:p>
          <a:p>
            <a:pPr fontAlgn="auto">
              <a:spcAft>
                <a:spcPts val="0"/>
              </a:spcAft>
              <a:buClr>
                <a:srgbClr val="FF0000"/>
              </a:buClr>
              <a:buNone/>
              <a:defRPr/>
            </a:pPr>
            <a:endParaRPr lang="en-GB" sz="3600" b="1" dirty="0">
              <a:cs typeface="B Nazanin" panose="00000400000000000000" pitchFamily="2" charset="-78"/>
            </a:endParaRPr>
          </a:p>
          <a:p>
            <a:pPr algn="ctr" fontAlgn="auto">
              <a:spcAft>
                <a:spcPts val="0"/>
              </a:spcAft>
              <a:buClr>
                <a:srgbClr val="FF0000"/>
              </a:buClr>
              <a:buFont typeface="Wingdings 2" pitchFamily="18" charset="2"/>
              <a:buNone/>
              <a:defRPr/>
            </a:pPr>
            <a:endParaRPr lang="en-GB" sz="3600" b="1" i="1" dirty="0">
              <a:cs typeface="B Nazanin" panose="00000400000000000000" pitchFamily="2" charset="-78"/>
            </a:endParaRPr>
          </a:p>
        </p:txBody>
      </p:sp>
    </p:spTree>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rtl="1"/>
            <a:r>
              <a:rPr lang="fa-IR" sz="5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rPr>
              <a:t> لارنگوسکوپ را وارد دهان کنید</a:t>
            </a:r>
            <a:endParaRPr lang="en-US" sz="5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endParaRPr>
          </a:p>
        </p:txBody>
      </p:sp>
      <p:sp>
        <p:nvSpPr>
          <p:cNvPr id="60419" name="Content Placeholder 2"/>
          <p:cNvSpPr>
            <a:spLocks noGrp="1"/>
          </p:cNvSpPr>
          <p:nvPr>
            <p:ph idx="1"/>
          </p:nvPr>
        </p:nvSpPr>
        <p:spPr>
          <a:xfrm>
            <a:off x="457200" y="1772817"/>
            <a:ext cx="8229600" cy="3384376"/>
          </a:xfrm>
        </p:spPr>
        <p:style>
          <a:lnRef idx="2">
            <a:schemeClr val="accent2"/>
          </a:lnRef>
          <a:fillRef idx="1">
            <a:schemeClr val="lt1"/>
          </a:fillRef>
          <a:effectRef idx="0">
            <a:schemeClr val="accent2"/>
          </a:effectRef>
          <a:fontRef idx="minor">
            <a:schemeClr val="dk1"/>
          </a:fontRef>
        </p:style>
        <p:txBody>
          <a:bodyPr rtlCol="0">
            <a:normAutofit fontScale="62500" lnSpcReduction="20000"/>
          </a:bodyPr>
          <a:lstStyle/>
          <a:p>
            <a:pPr algn="r" rtl="1" fontAlgn="auto">
              <a:spcAft>
                <a:spcPts val="0"/>
              </a:spcAft>
              <a:buClr>
                <a:srgbClr val="FF0000"/>
              </a:buClr>
              <a:buFont typeface="Arial" pitchFamily="34" charset="0"/>
              <a:buChar char="•"/>
              <a:defRPr/>
            </a:pPr>
            <a:r>
              <a:rPr lang="fa-IR" sz="3600" b="1" dirty="0">
                <a:cs typeface="B Nazanin" panose="00000400000000000000" pitchFamily="2" charset="-78"/>
              </a:rPr>
              <a:t>تیغه لارنگوسکوپ </a:t>
            </a:r>
            <a:r>
              <a:rPr lang="fa-IR" sz="3600" b="1" dirty="0" smtClean="0">
                <a:cs typeface="B Nazanin" panose="00000400000000000000" pitchFamily="2" charset="-78"/>
              </a:rPr>
              <a:t>رااز وسط دهان نوزاد وارد کنید </a:t>
            </a:r>
          </a:p>
          <a:p>
            <a:pPr algn="r" rtl="1" fontAlgn="auto">
              <a:spcAft>
                <a:spcPts val="0"/>
              </a:spcAft>
              <a:buClr>
                <a:srgbClr val="FF0000"/>
              </a:buClr>
              <a:buFont typeface="Arial" pitchFamily="34" charset="0"/>
              <a:buChar char="•"/>
              <a:defRPr/>
            </a:pPr>
            <a:r>
              <a:rPr lang="fa-IR" sz="3600" b="1" dirty="0" smtClean="0">
                <a:cs typeface="B Nazanin" panose="00000400000000000000" pitchFamily="2" charset="-78"/>
              </a:rPr>
              <a:t>آن را به آرامی تا قرار گرفتن نوک آن در فضای بین قاعده زبانو اپیگلوت  </a:t>
            </a:r>
            <a:r>
              <a:rPr lang="fa-IR" sz="3600" b="1" dirty="0">
                <a:cs typeface="B Nazanin" panose="00000400000000000000" pitchFamily="2" charset="-78"/>
              </a:rPr>
              <a:t>پیش </a:t>
            </a:r>
            <a:r>
              <a:rPr lang="fa-IR" sz="3600" b="1" dirty="0" smtClean="0">
                <a:cs typeface="B Nazanin" panose="00000400000000000000" pitchFamily="2" charset="-78"/>
              </a:rPr>
              <a:t>ببرید.(والکولا)</a:t>
            </a:r>
            <a:endParaRPr lang="fa-IR" sz="3600" b="1" dirty="0">
              <a:cs typeface="B Nazanin" panose="00000400000000000000" pitchFamily="2" charset="-78"/>
            </a:endParaRPr>
          </a:p>
          <a:p>
            <a:pPr algn="r" rtl="1" fontAlgn="auto">
              <a:spcAft>
                <a:spcPts val="0"/>
              </a:spcAft>
              <a:buClr>
                <a:srgbClr val="FF0000"/>
              </a:buClr>
              <a:buFont typeface="Arial" pitchFamily="34" charset="0"/>
              <a:buChar char="•"/>
              <a:defRPr/>
            </a:pPr>
            <a:r>
              <a:rPr lang="fa-IR" sz="3600" b="1" dirty="0">
                <a:cs typeface="B Nazanin" panose="00000400000000000000" pitchFamily="2" charset="-78"/>
              </a:rPr>
              <a:t>تیغه را اندکی بلند کنید.</a:t>
            </a:r>
          </a:p>
          <a:p>
            <a:pPr algn="r" rtl="1" fontAlgn="auto">
              <a:spcAft>
                <a:spcPts val="0"/>
              </a:spcAft>
              <a:buClr>
                <a:srgbClr val="FF0000"/>
              </a:buClr>
              <a:buFont typeface="Arial" pitchFamily="34" charset="0"/>
              <a:buChar char="•"/>
              <a:defRPr/>
            </a:pPr>
            <a:r>
              <a:rPr lang="fa-IR" sz="3600" b="1" dirty="0">
                <a:cs typeface="B Nazanin" panose="00000400000000000000" pitchFamily="2" charset="-78"/>
              </a:rPr>
              <a:t>تمامی تیغه را بالا بیاورید، نه فقط نوک</a:t>
            </a:r>
            <a:r>
              <a:rPr lang="en-US" sz="3600" b="1" dirty="0">
                <a:cs typeface="B Nazanin" panose="00000400000000000000" pitchFamily="2" charset="-78"/>
              </a:rPr>
              <a:t> </a:t>
            </a:r>
            <a:r>
              <a:rPr lang="fa-IR" sz="3600" b="1" dirty="0">
                <a:cs typeface="B Nazanin" panose="00000400000000000000" pitchFamily="2" charset="-78"/>
              </a:rPr>
              <a:t>آن</a:t>
            </a:r>
            <a:r>
              <a:rPr lang="en-US" sz="3600" b="1" dirty="0">
                <a:cs typeface="B Nazanin" panose="00000400000000000000" pitchFamily="2" charset="-78"/>
              </a:rPr>
              <a:t> </a:t>
            </a:r>
            <a:r>
              <a:rPr lang="fa-IR" sz="3600" b="1" dirty="0">
                <a:cs typeface="B Nazanin" panose="00000400000000000000" pitchFamily="2" charset="-78"/>
              </a:rPr>
              <a:t>را.</a:t>
            </a:r>
          </a:p>
          <a:p>
            <a:pPr algn="r" rtl="1" fontAlgn="auto">
              <a:spcAft>
                <a:spcPts val="0"/>
              </a:spcAft>
              <a:buClr>
                <a:srgbClr val="FF0000"/>
              </a:buClr>
              <a:buFont typeface="Arial" pitchFamily="34" charset="0"/>
              <a:buChar char="•"/>
              <a:defRPr/>
            </a:pPr>
            <a:r>
              <a:rPr lang="fa-IR" sz="3600" b="1" dirty="0">
                <a:cs typeface="B Nazanin" panose="00000400000000000000" pitchFamily="2" charset="-78"/>
              </a:rPr>
              <a:t>بلند کردن تیغه باید به کمک شانه باشد نه مچ.</a:t>
            </a:r>
            <a:endParaRPr lang="en-US" sz="3600" b="1" dirty="0">
              <a:cs typeface="B Nazanin" panose="00000400000000000000" pitchFamily="2" charset="-78"/>
            </a:endParaRPr>
          </a:p>
          <a:p>
            <a:pPr algn="r" rtl="1" fontAlgn="auto">
              <a:spcAft>
                <a:spcPts val="0"/>
              </a:spcAft>
              <a:buClr>
                <a:srgbClr val="FF0000"/>
              </a:buClr>
              <a:buFont typeface="Arial" pitchFamily="34" charset="0"/>
              <a:buChar char="•"/>
              <a:defRPr/>
            </a:pPr>
            <a:r>
              <a:rPr lang="fa-IR" sz="3600" b="1" dirty="0">
                <a:cs typeface="B Nazanin" panose="00000400000000000000" pitchFamily="2" charset="-78"/>
              </a:rPr>
              <a:t>دسته را به سوی خود خم نکنید.</a:t>
            </a:r>
            <a:endParaRPr lang="en-GB" sz="3600" b="1" dirty="0">
              <a:cs typeface="B Nazanin" panose="00000400000000000000" pitchFamily="2" charset="-78"/>
            </a:endParaRPr>
          </a:p>
        </p:txBody>
      </p:sp>
    </p:spTree>
    <p:extLst>
      <p:ext uri="{BB962C8B-B14F-4D97-AF65-F5344CB8AC3E}">
        <p14:creationId xmlns:p14="http://schemas.microsoft.com/office/powerpoint/2010/main" val="2886485316"/>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692696"/>
            <a:ext cx="8229600" cy="4525963"/>
          </a:xfrm>
        </p:spPr>
        <p:txBody>
          <a:bodyPr/>
          <a:lstStyle/>
          <a:p>
            <a:pPr algn="ctr"/>
            <a:endParaRPr lang="fa-IR" dirty="0" smtClean="0">
              <a:solidFill>
                <a:srgbClr val="C00000"/>
              </a:solidFill>
            </a:endParaRPr>
          </a:p>
          <a:p>
            <a:pPr algn="ctr"/>
            <a:endParaRPr lang="fa-IR" dirty="0">
              <a:solidFill>
                <a:srgbClr val="C00000"/>
              </a:solidFill>
            </a:endParaRPr>
          </a:p>
          <a:p>
            <a:pPr marL="0" indent="0" algn="ctr" rtl="1">
              <a:buNone/>
            </a:pPr>
            <a:r>
              <a:rPr lang="fa-IR" dirty="0" smtClean="0">
                <a:solidFill>
                  <a:srgbClr val="C00000"/>
                </a:solidFill>
              </a:rPr>
              <a:t>درنوزادان بسیار نارس ممکن است والکولا بسیار کوچک بوده شما ممکن است نیاز به قرار دادن مستقیم نوک لارنگوسکوپ زیر اپیگلوت داشته باشید</a:t>
            </a:r>
            <a:endParaRPr lang="en-US" dirty="0">
              <a:solidFill>
                <a:srgbClr val="C00000"/>
              </a:solidFill>
            </a:endParaRPr>
          </a:p>
        </p:txBody>
      </p:sp>
    </p:spTree>
    <p:extLst>
      <p:ext uri="{BB962C8B-B14F-4D97-AF65-F5344CB8AC3E}">
        <p14:creationId xmlns:p14="http://schemas.microsoft.com/office/powerpoint/2010/main" val="3143946119"/>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487989" y="692696"/>
            <a:ext cx="5964331" cy="5819155"/>
          </a:xfrm>
          <a:prstGeom prst="rect">
            <a:avLst/>
          </a:prstGeom>
        </p:spPr>
      </p:pic>
    </p:spTree>
    <p:extLst>
      <p:ext uri="{BB962C8B-B14F-4D97-AF65-F5344CB8AC3E}">
        <p14:creationId xmlns:p14="http://schemas.microsoft.com/office/powerpoint/2010/main" val="3245922409"/>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147731" y="620688"/>
            <a:ext cx="5088565" cy="5809070"/>
          </a:xfrm>
          <a:prstGeom prst="rect">
            <a:avLst/>
          </a:prstGeom>
        </p:spPr>
      </p:pic>
    </p:spTree>
    <p:extLst>
      <p:ext uri="{BB962C8B-B14F-4D97-AF65-F5344CB8AC3E}">
        <p14:creationId xmlns:p14="http://schemas.microsoft.com/office/powerpoint/2010/main" val="62906345"/>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876724" y="404664"/>
            <a:ext cx="5287564" cy="6093520"/>
          </a:xfrm>
          <a:prstGeom prst="rect">
            <a:avLst/>
          </a:prstGeom>
        </p:spPr>
      </p:pic>
    </p:spTree>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ln>
            <a:noFill/>
          </a:ln>
        </p:spPr>
        <p:style>
          <a:lnRef idx="2">
            <a:schemeClr val="accent2"/>
          </a:lnRef>
          <a:fillRef idx="1">
            <a:schemeClr val="lt1"/>
          </a:fillRef>
          <a:effectRef idx="0">
            <a:schemeClr val="accent2"/>
          </a:effectRef>
          <a:fontRef idx="minor">
            <a:schemeClr val="dk1"/>
          </a:fontRef>
        </p:style>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fa-IR" sz="6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rPr>
              <a:t>نشانه های کلیدی را پیدا کنید</a:t>
            </a:r>
            <a:endParaRPr lang="en-GB" sz="6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endParaRPr>
          </a:p>
        </p:txBody>
      </p:sp>
      <p:sp>
        <p:nvSpPr>
          <p:cNvPr id="3" name="Content Placeholder 2"/>
          <p:cNvSpPr>
            <a:spLocks noGrp="1"/>
          </p:cNvSpPr>
          <p:nvPr>
            <p:ph sz="half" idx="1"/>
          </p:nvPr>
        </p:nvSpPr>
        <p:spPr>
          <a:xfrm>
            <a:off x="4565848" y="2215405"/>
            <a:ext cx="4038600" cy="3229819"/>
          </a:xfrm>
        </p:spPr>
        <p:style>
          <a:lnRef idx="2">
            <a:schemeClr val="accent5"/>
          </a:lnRef>
          <a:fillRef idx="1">
            <a:schemeClr val="lt1"/>
          </a:fillRef>
          <a:effectRef idx="0">
            <a:schemeClr val="accent5"/>
          </a:effectRef>
          <a:fontRef idx="minor">
            <a:schemeClr val="dk1"/>
          </a:fontRef>
        </p:style>
        <p:txBody>
          <a:bodyPr>
            <a:normAutofit/>
          </a:bodyPr>
          <a:lstStyle/>
          <a:p>
            <a:pPr algn="r" rtl="1">
              <a:buClr>
                <a:srgbClr val="FF0000"/>
              </a:buClr>
            </a:pPr>
            <a:r>
              <a:rPr lang="fa-IR" b="1" dirty="0">
                <a:cs typeface="B Nazanin" panose="00000400000000000000" pitchFamily="2" charset="-78"/>
              </a:rPr>
              <a:t>زبان</a:t>
            </a:r>
          </a:p>
          <a:p>
            <a:pPr algn="r" rtl="1">
              <a:buClr>
                <a:srgbClr val="FF0000"/>
              </a:buClr>
            </a:pPr>
            <a:r>
              <a:rPr lang="fa-IR" b="1" dirty="0">
                <a:cs typeface="B Nazanin" panose="00000400000000000000" pitchFamily="2" charset="-78"/>
              </a:rPr>
              <a:t>وله کولا</a:t>
            </a:r>
          </a:p>
          <a:p>
            <a:pPr algn="r" rtl="1">
              <a:buClr>
                <a:srgbClr val="FF0000"/>
              </a:buClr>
            </a:pPr>
            <a:r>
              <a:rPr lang="fa-IR" b="1" dirty="0">
                <a:cs typeface="B Nazanin" panose="00000400000000000000" pitchFamily="2" charset="-78"/>
              </a:rPr>
              <a:t>اپیگلوت</a:t>
            </a:r>
          </a:p>
          <a:p>
            <a:pPr algn="r" rtl="1">
              <a:buClr>
                <a:srgbClr val="FF0000"/>
              </a:buClr>
            </a:pPr>
            <a:r>
              <a:rPr lang="fa-IR" b="1" dirty="0">
                <a:cs typeface="B Nazanin" panose="00000400000000000000" pitchFamily="2" charset="-78"/>
              </a:rPr>
              <a:t>گلوت</a:t>
            </a:r>
          </a:p>
          <a:p>
            <a:pPr algn="r" rtl="1">
              <a:buClr>
                <a:srgbClr val="FF0000"/>
              </a:buClr>
            </a:pPr>
            <a:r>
              <a:rPr lang="fa-IR" b="1" dirty="0">
                <a:cs typeface="B Nazanin" panose="00000400000000000000" pitchFamily="2" charset="-78"/>
              </a:rPr>
              <a:t>تارهای صوتی</a:t>
            </a:r>
          </a:p>
          <a:p>
            <a:pPr algn="r" rtl="1">
              <a:buClr>
                <a:srgbClr val="FF0000"/>
              </a:buClr>
            </a:pPr>
            <a:r>
              <a:rPr lang="fa-IR" b="1" dirty="0">
                <a:cs typeface="B Nazanin" panose="00000400000000000000" pitchFamily="2" charset="-78"/>
              </a:rPr>
              <a:t>مری</a:t>
            </a:r>
            <a:endParaRPr lang="en-GB" b="1" dirty="0">
              <a:cs typeface="B Nazanin" panose="00000400000000000000" pitchFamily="2" charset="-78"/>
            </a:endParaRPr>
          </a:p>
        </p:txBody>
      </p:sp>
      <p:pic>
        <p:nvPicPr>
          <p:cNvPr id="5" name="Picture 4"/>
          <p:cNvPicPr>
            <a:picLocks noChangeAspect="1"/>
          </p:cNvPicPr>
          <p:nvPr/>
        </p:nvPicPr>
        <p:blipFill>
          <a:blip r:embed="rId3"/>
          <a:stretch>
            <a:fillRect/>
          </a:stretch>
        </p:blipFill>
        <p:spPr>
          <a:xfrm>
            <a:off x="539552" y="2234264"/>
            <a:ext cx="3837211" cy="3210960"/>
          </a:xfrm>
          <a:prstGeom prst="rect">
            <a:avLst/>
          </a:prstGeom>
        </p:spPr>
      </p:pic>
    </p:spTree>
    <p:extLst>
      <p:ext uri="{BB962C8B-B14F-4D97-AF65-F5344CB8AC3E}">
        <p14:creationId xmlns:p14="http://schemas.microsoft.com/office/powerpoint/2010/main" val="3800865622"/>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856" y="188640"/>
            <a:ext cx="8229600" cy="1143000"/>
          </a:xfrm>
          <a:ln>
            <a:noFill/>
          </a:ln>
        </p:spPr>
        <p:style>
          <a:lnRef idx="2">
            <a:schemeClr val="accent2"/>
          </a:lnRef>
          <a:fillRef idx="1">
            <a:schemeClr val="lt1"/>
          </a:fillRef>
          <a:effectRef idx="0">
            <a:schemeClr val="accent2"/>
          </a:effectRef>
          <a:fontRef idx="minor">
            <a:schemeClr val="dk1"/>
          </a:fontRef>
        </p:style>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fa-IR" sz="6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rPr>
              <a:t>نشانه های کلیدی را پیدا کنید</a:t>
            </a:r>
            <a:endParaRPr lang="en-GB" sz="6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endParaRPr>
          </a:p>
        </p:txBody>
      </p:sp>
      <p:pic>
        <p:nvPicPr>
          <p:cNvPr id="3" name="Picture 2"/>
          <p:cNvPicPr>
            <a:picLocks noChangeAspect="1"/>
          </p:cNvPicPr>
          <p:nvPr/>
        </p:nvPicPr>
        <p:blipFill>
          <a:blip r:embed="rId3"/>
          <a:stretch>
            <a:fillRect/>
          </a:stretch>
        </p:blipFill>
        <p:spPr>
          <a:xfrm>
            <a:off x="2340868" y="1484784"/>
            <a:ext cx="4319364" cy="5229818"/>
          </a:xfrm>
          <a:prstGeom prst="rect">
            <a:avLst/>
          </a:prstGeom>
        </p:spPr>
      </p:pic>
    </p:spTree>
    <p:extLst>
      <p:ext uri="{BB962C8B-B14F-4D97-AF65-F5344CB8AC3E}">
        <p14:creationId xmlns:p14="http://schemas.microsoft.com/office/powerpoint/2010/main" val="2096835833"/>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74638"/>
            <a:ext cx="8229600" cy="1143000"/>
          </a:xfrm>
          <a:ln>
            <a:noFill/>
          </a:ln>
        </p:spPr>
        <p:style>
          <a:lnRef idx="2">
            <a:schemeClr val="accent2"/>
          </a:lnRef>
          <a:fillRef idx="1">
            <a:schemeClr val="lt1"/>
          </a:fillRef>
          <a:effectRef idx="0">
            <a:schemeClr val="accent2"/>
          </a:effectRef>
          <a:fontRef idx="minor">
            <a:schemeClr val="dk1"/>
          </a:fontRef>
        </p:style>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fa-IR" sz="7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rPr>
              <a:t>نشانه های کلیدی</a:t>
            </a:r>
            <a:endParaRPr lang="en-GB" sz="7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endParaRPr>
          </a:p>
        </p:txBody>
      </p:sp>
      <p:pic>
        <p:nvPicPr>
          <p:cNvPr id="3" name="Picture 2"/>
          <p:cNvPicPr>
            <a:picLocks noChangeAspect="1"/>
          </p:cNvPicPr>
          <p:nvPr/>
        </p:nvPicPr>
        <p:blipFill>
          <a:blip r:embed="rId3"/>
          <a:stretch>
            <a:fillRect/>
          </a:stretch>
        </p:blipFill>
        <p:spPr>
          <a:xfrm>
            <a:off x="595312" y="1772816"/>
            <a:ext cx="7953375" cy="4219575"/>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195736" y="3891474"/>
            <a:ext cx="3024335" cy="2862065"/>
          </a:xfrm>
          <a:prstGeom prst="rect">
            <a:avLst/>
          </a:prstGeom>
        </p:spPr>
      </p:pic>
      <p:sp>
        <p:nvSpPr>
          <p:cNvPr id="3" name="Rectangle 2"/>
          <p:cNvSpPr/>
          <p:nvPr/>
        </p:nvSpPr>
        <p:spPr>
          <a:xfrm>
            <a:off x="439972" y="701342"/>
            <a:ext cx="8408071" cy="707886"/>
          </a:xfrm>
          <a:prstGeom prst="rect">
            <a:avLst/>
          </a:prstGeom>
        </p:spPr>
        <p:txBody>
          <a:bodyPr wrap="none">
            <a:spAutoFit/>
          </a:bodyPr>
          <a:lstStyle/>
          <a:p>
            <a:r>
              <a:rPr lang="fa-IR" sz="4000" dirty="0" smtClean="0">
                <a:solidFill>
                  <a:srgbClr val="C00000"/>
                </a:solidFill>
              </a:rPr>
              <a:t>حسگر </a:t>
            </a:r>
            <a:r>
              <a:rPr lang="fa-IR" sz="4000" dirty="0">
                <a:solidFill>
                  <a:srgbClr val="C00000"/>
                </a:solidFill>
              </a:rPr>
              <a:t>پالس اکسی متر را کجا و چگونه </a:t>
            </a:r>
            <a:r>
              <a:rPr lang="fa-IR" sz="4000" dirty="0" smtClean="0">
                <a:solidFill>
                  <a:srgbClr val="C00000"/>
                </a:solidFill>
              </a:rPr>
              <a:t>می بندید</a:t>
            </a:r>
            <a:r>
              <a:rPr lang="fa-IR" sz="4000" dirty="0">
                <a:solidFill>
                  <a:srgbClr val="C00000"/>
                </a:solidFill>
              </a:rPr>
              <a:t>؟</a:t>
            </a:r>
            <a:endParaRPr lang="en-US" sz="4000" dirty="0">
              <a:solidFill>
                <a:srgbClr val="C00000"/>
              </a:solidFill>
            </a:endParaRPr>
          </a:p>
        </p:txBody>
      </p:sp>
      <p:sp>
        <p:nvSpPr>
          <p:cNvPr id="4" name="Rectangle 3"/>
          <p:cNvSpPr/>
          <p:nvPr/>
        </p:nvSpPr>
        <p:spPr>
          <a:xfrm>
            <a:off x="683568" y="1556792"/>
            <a:ext cx="7812360" cy="2308324"/>
          </a:xfrm>
          <a:prstGeom prst="rect">
            <a:avLst/>
          </a:prstGeom>
        </p:spPr>
        <p:txBody>
          <a:bodyPr wrap="square">
            <a:spAutoFit/>
          </a:bodyPr>
          <a:lstStyle/>
          <a:p>
            <a:pPr algn="r" rtl="1">
              <a:buClr>
                <a:srgbClr val="FF0000"/>
              </a:buClr>
            </a:pPr>
            <a:r>
              <a:rPr lang="fa-IR" b="1" dirty="0"/>
              <a:t>در احیای نوزادان بـه منظور آگاهی از درصـد اشباع اکسیژن قبل از مجرای شریانی، توصیه می شود که پروب اکسیمتر به دست راست یا مچ راست وصل شود</a:t>
            </a:r>
            <a:r>
              <a:rPr lang="fa-IR" b="1" dirty="0" smtClean="0"/>
              <a:t>.</a:t>
            </a:r>
          </a:p>
          <a:p>
            <a:pPr algn="r" rtl="1">
              <a:buClr>
                <a:srgbClr val="FF0000"/>
              </a:buClr>
            </a:pPr>
            <a:r>
              <a:rPr lang="fa-IR" b="1" dirty="0" smtClean="0">
                <a:solidFill>
                  <a:srgbClr val="C00000"/>
                </a:solidFill>
              </a:rPr>
              <a:t>خون </a:t>
            </a:r>
            <a:r>
              <a:rPr lang="fa-IR" b="1" dirty="0">
                <a:solidFill>
                  <a:srgbClr val="C00000"/>
                </a:solidFill>
              </a:rPr>
              <a:t>دست راست اغلب </a:t>
            </a:r>
            <a:r>
              <a:rPr lang="fa-IR" b="1" dirty="0" smtClean="0">
                <a:solidFill>
                  <a:srgbClr val="C00000"/>
                </a:solidFill>
              </a:rPr>
              <a:t>&lt;&lt;پیش مجرایی&gt;&gt; </a:t>
            </a:r>
            <a:r>
              <a:rPr lang="fa-IR" b="1" dirty="0">
                <a:solidFill>
                  <a:srgbClr val="C00000"/>
                </a:solidFill>
              </a:rPr>
              <a:t>نامیده میشود و اشباع اکسیژن مشابه خون قلب و مغز دارد</a:t>
            </a:r>
            <a:r>
              <a:rPr lang="fa-IR" b="1" dirty="0" smtClean="0">
                <a:solidFill>
                  <a:srgbClr val="C00000"/>
                </a:solidFill>
              </a:rPr>
              <a:t>.</a:t>
            </a:r>
          </a:p>
          <a:p>
            <a:pPr algn="r" rtl="1">
              <a:buClr>
                <a:srgbClr val="FF0000"/>
              </a:buClr>
            </a:pPr>
            <a:r>
              <a:rPr lang="fa-IR" b="1" dirty="0" smtClean="0">
                <a:solidFill>
                  <a:srgbClr val="C00000"/>
                </a:solidFill>
              </a:rPr>
              <a:t> </a:t>
            </a:r>
            <a:r>
              <a:rPr lang="fa-IR" b="1" dirty="0"/>
              <a:t>دست چپ و هر دو پا ممکن است اشباع اکسیژن کمتری داشته باشند، زیرا آنها خونی از آئورت دریافت </a:t>
            </a:r>
            <a:r>
              <a:rPr lang="fa-IR" b="1" dirty="0" smtClean="0"/>
              <a:t>می کنند </a:t>
            </a:r>
            <a:r>
              <a:rPr lang="fa-IR" b="1" dirty="0"/>
              <a:t>که از پیش با خون کم اکسیژن سیاهرگی که از مجرای سرخرگی شنت </a:t>
            </a:r>
            <a:r>
              <a:rPr lang="fa-IR" b="1" dirty="0" smtClean="0"/>
              <a:t>میشود</a:t>
            </a:r>
            <a:r>
              <a:rPr lang="en-US" b="1" dirty="0" smtClean="0"/>
              <a:t> </a:t>
            </a:r>
            <a:r>
              <a:rPr lang="fa-IR" b="1" dirty="0" smtClean="0"/>
              <a:t>مخلوط </a:t>
            </a:r>
            <a:r>
              <a:rPr lang="fa-IR" b="1" dirty="0"/>
              <a:t>شده است. </a:t>
            </a:r>
            <a:endParaRPr lang="en-US" b="1" dirty="0">
              <a:solidFill>
                <a:srgbClr val="C00000"/>
              </a:solidFill>
            </a:endParaRPr>
          </a:p>
          <a:p>
            <a:pPr algn="r" rtl="1">
              <a:buClr>
                <a:srgbClr val="FF0000"/>
              </a:buClr>
            </a:pPr>
            <a:r>
              <a:rPr lang="fa-IR" b="1" dirty="0"/>
              <a:t>برای ظاهر شدن هرچه سریعتر سیگنال، ابتدا پروب را بـه نـوزاد و سپس به پالس اکسیمتر وصل کنید.</a:t>
            </a:r>
            <a:endParaRPr lang="en-US" b="1" dirty="0"/>
          </a:p>
        </p:txBody>
      </p:sp>
    </p:spTree>
    <p:extLst>
      <p:ext uri="{BB962C8B-B14F-4D97-AF65-F5344CB8AC3E}">
        <p14:creationId xmlns:p14="http://schemas.microsoft.com/office/powerpoint/2010/main" val="1378248968"/>
      </p:ext>
    </p:extLst>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Content Placeholder 2"/>
          <p:cNvSpPr>
            <a:spLocks noGrp="1"/>
          </p:cNvSpPr>
          <p:nvPr>
            <p:ph idx="1"/>
          </p:nvPr>
        </p:nvSpPr>
        <p:spPr>
          <a:xfrm>
            <a:off x="446856" y="2479497"/>
            <a:ext cx="8301608" cy="2754788"/>
          </a:xfrm>
        </p:spPr>
        <p:style>
          <a:lnRef idx="1">
            <a:schemeClr val="accent2"/>
          </a:lnRef>
          <a:fillRef idx="2">
            <a:schemeClr val="accent2"/>
          </a:fillRef>
          <a:effectRef idx="1">
            <a:schemeClr val="accent2"/>
          </a:effectRef>
          <a:fontRef idx="minor">
            <a:schemeClr val="dk1"/>
          </a:fontRef>
        </p:style>
        <p:txBody>
          <a:bodyPr>
            <a:noAutofit/>
          </a:bodyPr>
          <a:lstStyle/>
          <a:p>
            <a:pPr marL="0" indent="0" algn="r" rtl="1">
              <a:buClr>
                <a:srgbClr val="FF0000"/>
              </a:buClr>
              <a:buNone/>
            </a:pPr>
            <a:r>
              <a:rPr lang="fa-IR" sz="3800" b="1" dirty="0">
                <a:cs typeface="B Nazanin" panose="00000400000000000000" pitchFamily="2" charset="-78"/>
              </a:rPr>
              <a:t>همچنـان که تیغه را بلند می کنید، باید اپیگلوت و گلوت در میدان دید شما قرار گیرند.</a:t>
            </a:r>
            <a:r>
              <a:rPr lang="en-GB" sz="3800" b="1" dirty="0">
                <a:cs typeface="B Nazanin" panose="00000400000000000000" pitchFamily="2" charset="-78"/>
              </a:rPr>
              <a:t> </a:t>
            </a:r>
            <a:r>
              <a:rPr lang="fa-IR" sz="3800" b="1" dirty="0">
                <a:cs typeface="B Nazanin" panose="00000400000000000000" pitchFamily="2" charset="-78"/>
              </a:rPr>
              <a:t>در صورتی که چنین نشود، مشکل را بیابید و اقدامـات  اصلاحی انجام دهید.</a:t>
            </a:r>
            <a:endParaRPr lang="en-GB" sz="3800" dirty="0">
              <a:solidFill>
                <a:srgbClr val="FF0000"/>
              </a:solidFill>
              <a:cs typeface="B Nazanin" panose="00000400000000000000" pitchFamily="2" charset="-78"/>
            </a:endParaRPr>
          </a:p>
        </p:txBody>
      </p:sp>
      <p:sp>
        <p:nvSpPr>
          <p:cNvPr id="5" name="Footer Placeholder 3"/>
          <p:cNvSpPr>
            <a:spLocks noGrp="1"/>
          </p:cNvSpPr>
          <p:nvPr>
            <p:ph type="ftr" sz="quarter" idx="11"/>
          </p:nvPr>
        </p:nvSpPr>
        <p:spPr>
          <a:xfrm>
            <a:off x="6660232" y="5368131"/>
            <a:ext cx="2952328" cy="365125"/>
          </a:xfrm>
        </p:spPr>
        <p:txBody>
          <a:bodyPr/>
          <a:lstStyle/>
          <a:p>
            <a:r>
              <a:rPr lang="fa-IR" sz="1800" b="1" dirty="0">
                <a:solidFill>
                  <a:srgbClr val="FF0000"/>
                </a:solidFill>
                <a:cs typeface="B Nazanin" panose="00000400000000000000" pitchFamily="2" charset="-78"/>
              </a:rPr>
              <a:t>ادامه دارد ......</a:t>
            </a:r>
            <a:endParaRPr lang="en-GB" sz="1800" b="1" dirty="0">
              <a:solidFill>
                <a:srgbClr val="FF0000"/>
              </a:solidFill>
              <a:cs typeface="B Nazanin" panose="00000400000000000000" pitchFamily="2" charset="-78"/>
            </a:endParaRPr>
          </a:p>
        </p:txBody>
      </p:sp>
      <p:sp>
        <p:nvSpPr>
          <p:cNvPr id="6" name="Title 1"/>
          <p:cNvSpPr>
            <a:spLocks noGrp="1"/>
          </p:cNvSpPr>
          <p:nvPr>
            <p:ph type="title"/>
          </p:nvPr>
        </p:nvSpPr>
        <p:spPr>
          <a:xfrm>
            <a:off x="539552" y="908720"/>
            <a:ext cx="8229600" cy="1282154"/>
          </a:xfrm>
          <a:ln>
            <a:noFill/>
          </a:ln>
        </p:spPr>
        <p:style>
          <a:lnRef idx="2">
            <a:schemeClr val="accent2"/>
          </a:lnRef>
          <a:fillRef idx="1">
            <a:schemeClr val="lt1"/>
          </a:fillRef>
          <a:effectRef idx="0">
            <a:schemeClr val="accent2"/>
          </a:effectRef>
          <a:fontRef idx="minor">
            <a:schemeClr val="dk1"/>
          </a:fontRef>
        </p:style>
        <p:txBody>
          <a:bodyPr rtlCol="0">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rtl="1" fontAlgn="auto">
              <a:spcAft>
                <a:spcPts val="0"/>
              </a:spcAft>
              <a:defRPr/>
            </a:pPr>
            <a:r>
              <a:rPr lang="fa-IR" sz="8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rPr>
              <a:t>مشکلات رؤیت گلوت</a:t>
            </a:r>
            <a:endParaRPr lang="en-GB" sz="8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endParaRPr>
          </a:p>
        </p:txBody>
      </p:sp>
    </p:spTree>
    <p:extLst>
      <p:ext uri="{BB962C8B-B14F-4D97-AF65-F5344CB8AC3E}">
        <p14:creationId xmlns:p14="http://schemas.microsoft.com/office/powerpoint/2010/main" val="3246252745"/>
      </p:ext>
    </p:extLst>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idx="1"/>
          </p:nvPr>
        </p:nvSpPr>
        <p:spPr>
          <a:xfrm>
            <a:off x="457200" y="2213174"/>
            <a:ext cx="4040188" cy="639762"/>
          </a:xfrm>
          <a:ln>
            <a:noFill/>
          </a:ln>
        </p:spPr>
        <p:style>
          <a:lnRef idx="2">
            <a:schemeClr val="accent2"/>
          </a:lnRef>
          <a:fillRef idx="1">
            <a:schemeClr val="lt1"/>
          </a:fillRef>
          <a:effectRef idx="0">
            <a:schemeClr val="accent2"/>
          </a:effectRef>
          <a:fontRef idx="minor">
            <a:schemeClr val="dk1"/>
          </a:fontRef>
        </p:style>
        <p:txBody>
          <a:bodyPr>
            <a:noAutofit/>
          </a:bodyPr>
          <a:lstStyle/>
          <a:p>
            <a:pPr algn="ctr"/>
            <a:r>
              <a:rPr lang="fa-IR" sz="3600" dirty="0">
                <a:solidFill>
                  <a:srgbClr val="C00000"/>
                </a:solidFill>
                <a:cs typeface="B Nazanin" panose="00000400000000000000" pitchFamily="2" charset="-78"/>
              </a:rPr>
              <a:t>اقدام اصلاحی</a:t>
            </a:r>
            <a:endParaRPr lang="en-US" sz="3600" dirty="0">
              <a:solidFill>
                <a:srgbClr val="C00000"/>
              </a:solidFill>
              <a:cs typeface="B Nazanin" panose="00000400000000000000" pitchFamily="2" charset="-78"/>
            </a:endParaRPr>
          </a:p>
        </p:txBody>
      </p:sp>
      <p:sp>
        <p:nvSpPr>
          <p:cNvPr id="4" name="Content Placeholder 3"/>
          <p:cNvSpPr>
            <a:spLocks noGrp="1"/>
          </p:cNvSpPr>
          <p:nvPr>
            <p:ph sz="half" idx="2"/>
          </p:nvPr>
        </p:nvSpPr>
        <p:spPr>
          <a:xfrm>
            <a:off x="467544" y="2852936"/>
            <a:ext cx="4040188" cy="1584176"/>
          </a:xfrm>
        </p:spPr>
        <p:style>
          <a:lnRef idx="1">
            <a:schemeClr val="accent2"/>
          </a:lnRef>
          <a:fillRef idx="2">
            <a:schemeClr val="accent2"/>
          </a:fillRef>
          <a:effectRef idx="1">
            <a:schemeClr val="accent2"/>
          </a:effectRef>
          <a:fontRef idx="minor">
            <a:schemeClr val="dk1"/>
          </a:fontRef>
        </p:style>
        <p:txBody>
          <a:bodyPr>
            <a:normAutofit fontScale="92500"/>
          </a:bodyPr>
          <a:lstStyle/>
          <a:p>
            <a:pPr marL="0" indent="0" algn="r" rtl="1">
              <a:buNone/>
            </a:pPr>
            <a:r>
              <a:rPr lang="fa-IR" sz="4000" b="1" dirty="0">
                <a:cs typeface="B Nazanin" panose="00000400000000000000" pitchFamily="2" charset="-78"/>
              </a:rPr>
              <a:t>تیغه را جلوتر برانید.</a:t>
            </a:r>
            <a:endParaRPr lang="en-US" sz="4000" b="1" dirty="0">
              <a:cs typeface="B Nazanin" panose="00000400000000000000" pitchFamily="2" charset="-78"/>
            </a:endParaRPr>
          </a:p>
        </p:txBody>
      </p:sp>
      <p:sp>
        <p:nvSpPr>
          <p:cNvPr id="5" name="Text Placeholder 4"/>
          <p:cNvSpPr>
            <a:spLocks noGrp="1"/>
          </p:cNvSpPr>
          <p:nvPr>
            <p:ph type="body" sz="quarter" idx="3"/>
          </p:nvPr>
        </p:nvSpPr>
        <p:spPr>
          <a:xfrm>
            <a:off x="4645025" y="2141166"/>
            <a:ext cx="4041775" cy="639762"/>
          </a:xfrm>
          <a:ln>
            <a:noFill/>
          </a:ln>
        </p:spPr>
        <p:style>
          <a:lnRef idx="2">
            <a:schemeClr val="accent2"/>
          </a:lnRef>
          <a:fillRef idx="1">
            <a:schemeClr val="lt1"/>
          </a:fillRef>
          <a:effectRef idx="0">
            <a:schemeClr val="accent2"/>
          </a:effectRef>
          <a:fontRef idx="minor">
            <a:schemeClr val="dk1"/>
          </a:fontRef>
        </p:style>
        <p:txBody>
          <a:bodyPr>
            <a:noAutofit/>
          </a:bodyPr>
          <a:lstStyle/>
          <a:p>
            <a:pPr algn="ctr"/>
            <a:r>
              <a:rPr lang="fa-IR" sz="3600" dirty="0">
                <a:solidFill>
                  <a:srgbClr val="C00000"/>
                </a:solidFill>
                <a:cs typeface="B Nazanin" panose="00000400000000000000" pitchFamily="2" charset="-78"/>
              </a:rPr>
              <a:t>مشکل</a:t>
            </a:r>
            <a:endParaRPr lang="en-US" sz="3600" dirty="0">
              <a:solidFill>
                <a:srgbClr val="C00000"/>
              </a:solidFill>
              <a:cs typeface="B Nazanin" panose="00000400000000000000" pitchFamily="2" charset="-78"/>
            </a:endParaRPr>
          </a:p>
        </p:txBody>
      </p:sp>
      <p:sp>
        <p:nvSpPr>
          <p:cNvPr id="6" name="Content Placeholder 5"/>
          <p:cNvSpPr>
            <a:spLocks noGrp="1"/>
          </p:cNvSpPr>
          <p:nvPr>
            <p:ph sz="quarter" idx="4"/>
          </p:nvPr>
        </p:nvSpPr>
        <p:spPr>
          <a:xfrm>
            <a:off x="4644008" y="2852936"/>
            <a:ext cx="4041775" cy="1584176"/>
          </a:xfrm>
        </p:spPr>
        <p:style>
          <a:lnRef idx="1">
            <a:schemeClr val="accent2"/>
          </a:lnRef>
          <a:fillRef idx="2">
            <a:schemeClr val="accent2"/>
          </a:fillRef>
          <a:effectRef idx="1">
            <a:schemeClr val="accent2"/>
          </a:effectRef>
          <a:fontRef idx="minor">
            <a:schemeClr val="dk1"/>
          </a:fontRef>
        </p:style>
        <p:txBody>
          <a:bodyPr>
            <a:normAutofit fontScale="92500" lnSpcReduction="20000"/>
          </a:bodyPr>
          <a:lstStyle/>
          <a:p>
            <a:pPr marL="0" indent="0" algn="r" rtl="1">
              <a:buNone/>
            </a:pPr>
            <a:r>
              <a:rPr lang="fa-IR" sz="4000" b="1" dirty="0">
                <a:cs typeface="B Nazanin" panose="00000400000000000000" pitchFamily="2" charset="-78"/>
              </a:rPr>
              <a:t>لارنگوسکوپ بـه قدر کافی جلو نرفته است.</a:t>
            </a:r>
            <a:endParaRPr lang="en-US" sz="4000" b="1" dirty="0">
              <a:cs typeface="B Nazanin" panose="00000400000000000000" pitchFamily="2" charset="-78"/>
            </a:endParaRPr>
          </a:p>
        </p:txBody>
      </p:sp>
      <p:sp>
        <p:nvSpPr>
          <p:cNvPr id="9" name="Footer Placeholder 3"/>
          <p:cNvSpPr>
            <a:spLocks noGrp="1"/>
          </p:cNvSpPr>
          <p:nvPr>
            <p:ph type="ftr" sz="quarter" idx="11"/>
          </p:nvPr>
        </p:nvSpPr>
        <p:spPr>
          <a:xfrm>
            <a:off x="6660232" y="4581128"/>
            <a:ext cx="2952328" cy="365125"/>
          </a:xfrm>
        </p:spPr>
        <p:txBody>
          <a:bodyPr/>
          <a:lstStyle/>
          <a:p>
            <a:r>
              <a:rPr lang="fa-IR" sz="1800" b="1" dirty="0">
                <a:solidFill>
                  <a:srgbClr val="FF0000"/>
                </a:solidFill>
                <a:cs typeface="B Nazanin" panose="00000400000000000000" pitchFamily="2" charset="-78"/>
              </a:rPr>
              <a:t>ادامه دارد ......</a:t>
            </a:r>
            <a:endParaRPr lang="en-GB" sz="1800" b="1" dirty="0">
              <a:solidFill>
                <a:srgbClr val="FF0000"/>
              </a:solidFill>
              <a:cs typeface="B Nazanin" panose="00000400000000000000" pitchFamily="2" charset="-78"/>
            </a:endParaRPr>
          </a:p>
        </p:txBody>
      </p:sp>
      <p:sp>
        <p:nvSpPr>
          <p:cNvPr id="10" name="Title 1"/>
          <p:cNvSpPr>
            <a:spLocks noGrp="1"/>
          </p:cNvSpPr>
          <p:nvPr>
            <p:ph type="title"/>
          </p:nvPr>
        </p:nvSpPr>
        <p:spPr>
          <a:xfrm>
            <a:off x="539552" y="634678"/>
            <a:ext cx="8229600" cy="1282154"/>
          </a:xfrm>
          <a:ln>
            <a:noFill/>
          </a:ln>
        </p:spPr>
        <p:style>
          <a:lnRef idx="2">
            <a:schemeClr val="accent2"/>
          </a:lnRef>
          <a:fillRef idx="1">
            <a:schemeClr val="lt1"/>
          </a:fillRef>
          <a:effectRef idx="0">
            <a:schemeClr val="accent2"/>
          </a:effectRef>
          <a:fontRef idx="minor">
            <a:schemeClr val="dk1"/>
          </a:fontRef>
        </p:style>
        <p:txBody>
          <a:bodyPr rtlCol="0">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fontAlgn="auto">
              <a:spcAft>
                <a:spcPts val="0"/>
              </a:spcAft>
              <a:defRPr/>
            </a:pPr>
            <a:r>
              <a:rPr lang="fa-IR" sz="8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rPr>
              <a:t>مشکلات رؤیت گلوت</a:t>
            </a:r>
            <a:endParaRPr lang="en-GB" sz="8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endParaRPr>
          </a:p>
        </p:txBody>
      </p:sp>
    </p:spTree>
    <p:extLst>
      <p:ext uri="{BB962C8B-B14F-4D97-AF65-F5344CB8AC3E}">
        <p14:creationId xmlns:p14="http://schemas.microsoft.com/office/powerpoint/2010/main" val="2294085865"/>
      </p:ext>
    </p:extLst>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idx="1"/>
          </p:nvPr>
        </p:nvSpPr>
        <p:spPr>
          <a:xfrm>
            <a:off x="457200" y="2213174"/>
            <a:ext cx="4040188" cy="639762"/>
          </a:xfrm>
          <a:ln>
            <a:noFill/>
          </a:ln>
        </p:spPr>
        <p:style>
          <a:lnRef idx="2">
            <a:schemeClr val="accent2"/>
          </a:lnRef>
          <a:fillRef idx="1">
            <a:schemeClr val="lt1"/>
          </a:fillRef>
          <a:effectRef idx="0">
            <a:schemeClr val="accent2"/>
          </a:effectRef>
          <a:fontRef idx="minor">
            <a:schemeClr val="dk1"/>
          </a:fontRef>
        </p:style>
        <p:txBody>
          <a:bodyPr>
            <a:noAutofit/>
          </a:bodyPr>
          <a:lstStyle/>
          <a:p>
            <a:pPr algn="ctr"/>
            <a:r>
              <a:rPr lang="fa-IR" sz="3600" dirty="0">
                <a:solidFill>
                  <a:srgbClr val="C00000"/>
                </a:solidFill>
                <a:cs typeface="B Nazanin" panose="00000400000000000000" pitchFamily="2" charset="-78"/>
              </a:rPr>
              <a:t>اقدام اصلاحی</a:t>
            </a:r>
            <a:endParaRPr lang="en-US" sz="3600" dirty="0">
              <a:solidFill>
                <a:srgbClr val="C00000"/>
              </a:solidFill>
              <a:cs typeface="B Nazanin" panose="00000400000000000000" pitchFamily="2" charset="-78"/>
            </a:endParaRPr>
          </a:p>
        </p:txBody>
      </p:sp>
      <p:sp>
        <p:nvSpPr>
          <p:cNvPr id="4" name="Content Placeholder 3"/>
          <p:cNvSpPr>
            <a:spLocks noGrp="1"/>
          </p:cNvSpPr>
          <p:nvPr>
            <p:ph sz="half" idx="2"/>
          </p:nvPr>
        </p:nvSpPr>
        <p:spPr>
          <a:xfrm>
            <a:off x="457200" y="2852936"/>
            <a:ext cx="4050532" cy="2592288"/>
          </a:xfrm>
        </p:spPr>
        <p:style>
          <a:lnRef idx="1">
            <a:schemeClr val="accent2"/>
          </a:lnRef>
          <a:fillRef idx="2">
            <a:schemeClr val="accent2"/>
          </a:fillRef>
          <a:effectRef idx="1">
            <a:schemeClr val="accent2"/>
          </a:effectRef>
          <a:fontRef idx="minor">
            <a:schemeClr val="dk1"/>
          </a:fontRef>
        </p:style>
        <p:txBody>
          <a:bodyPr>
            <a:noAutofit/>
          </a:bodyPr>
          <a:lstStyle/>
          <a:p>
            <a:pPr marL="0" indent="0" algn="r" rtl="1">
              <a:buNone/>
            </a:pPr>
            <a:r>
              <a:rPr lang="fa-IR" sz="4000" b="1" dirty="0"/>
              <a:t>لارنـگوسکوپ را بــه آرامی بیرون بیاورید تا اپیگلوت و گلوت دیده شوند.</a:t>
            </a:r>
            <a:endParaRPr lang="en-US" sz="4000" b="1" dirty="0"/>
          </a:p>
        </p:txBody>
      </p:sp>
      <p:sp>
        <p:nvSpPr>
          <p:cNvPr id="5" name="Text Placeholder 4"/>
          <p:cNvSpPr>
            <a:spLocks noGrp="1"/>
          </p:cNvSpPr>
          <p:nvPr>
            <p:ph type="body" sz="quarter" idx="3"/>
          </p:nvPr>
        </p:nvSpPr>
        <p:spPr>
          <a:xfrm>
            <a:off x="4645025" y="2141166"/>
            <a:ext cx="4041775" cy="639762"/>
          </a:xfrm>
          <a:ln>
            <a:noFill/>
          </a:ln>
        </p:spPr>
        <p:style>
          <a:lnRef idx="2">
            <a:schemeClr val="accent2"/>
          </a:lnRef>
          <a:fillRef idx="1">
            <a:schemeClr val="lt1"/>
          </a:fillRef>
          <a:effectRef idx="0">
            <a:schemeClr val="accent2"/>
          </a:effectRef>
          <a:fontRef idx="minor">
            <a:schemeClr val="dk1"/>
          </a:fontRef>
        </p:style>
        <p:txBody>
          <a:bodyPr>
            <a:noAutofit/>
          </a:bodyPr>
          <a:lstStyle/>
          <a:p>
            <a:pPr algn="ctr"/>
            <a:r>
              <a:rPr lang="fa-IR" sz="3600" dirty="0">
                <a:solidFill>
                  <a:srgbClr val="C00000"/>
                </a:solidFill>
                <a:cs typeface="B Nazanin" panose="00000400000000000000" pitchFamily="2" charset="-78"/>
              </a:rPr>
              <a:t>مشکل</a:t>
            </a:r>
            <a:endParaRPr lang="en-US" sz="3600" dirty="0">
              <a:solidFill>
                <a:srgbClr val="C00000"/>
              </a:solidFill>
              <a:cs typeface="B Nazanin" panose="00000400000000000000" pitchFamily="2" charset="-78"/>
            </a:endParaRPr>
          </a:p>
        </p:txBody>
      </p:sp>
      <p:sp>
        <p:nvSpPr>
          <p:cNvPr id="6" name="Content Placeholder 5"/>
          <p:cNvSpPr>
            <a:spLocks noGrp="1"/>
          </p:cNvSpPr>
          <p:nvPr>
            <p:ph sz="quarter" idx="4"/>
          </p:nvPr>
        </p:nvSpPr>
        <p:spPr>
          <a:xfrm>
            <a:off x="4644008" y="2852936"/>
            <a:ext cx="4041775" cy="2592288"/>
          </a:xfrm>
        </p:spPr>
        <p:style>
          <a:lnRef idx="1">
            <a:schemeClr val="accent2"/>
          </a:lnRef>
          <a:fillRef idx="2">
            <a:schemeClr val="accent2"/>
          </a:fillRef>
          <a:effectRef idx="1">
            <a:schemeClr val="accent2"/>
          </a:effectRef>
          <a:fontRef idx="minor">
            <a:schemeClr val="dk1"/>
          </a:fontRef>
        </p:style>
        <p:txBody>
          <a:bodyPr>
            <a:noAutofit/>
          </a:bodyPr>
          <a:lstStyle/>
          <a:p>
            <a:pPr marL="0" indent="0" algn="r" rtl="1">
              <a:buNone/>
            </a:pPr>
            <a:r>
              <a:rPr lang="fa-IR" sz="4000" b="1" dirty="0">
                <a:cs typeface="B Nazanin" panose="00000400000000000000" pitchFamily="2" charset="-78"/>
              </a:rPr>
              <a:t>لارنگوسکوپ خیلی به جلو رانده شده است.</a:t>
            </a:r>
            <a:endParaRPr lang="en-US" sz="4000" b="1" dirty="0">
              <a:cs typeface="B Nazanin" panose="00000400000000000000" pitchFamily="2" charset="-78"/>
            </a:endParaRPr>
          </a:p>
        </p:txBody>
      </p:sp>
      <p:sp>
        <p:nvSpPr>
          <p:cNvPr id="9" name="Footer Placeholder 3"/>
          <p:cNvSpPr>
            <a:spLocks noGrp="1"/>
          </p:cNvSpPr>
          <p:nvPr>
            <p:ph type="ftr" sz="quarter" idx="11"/>
          </p:nvPr>
        </p:nvSpPr>
        <p:spPr>
          <a:xfrm>
            <a:off x="6660232" y="5517232"/>
            <a:ext cx="2952328" cy="365125"/>
          </a:xfrm>
        </p:spPr>
        <p:txBody>
          <a:bodyPr/>
          <a:lstStyle/>
          <a:p>
            <a:r>
              <a:rPr lang="fa-IR" sz="1800" b="1" dirty="0">
                <a:solidFill>
                  <a:srgbClr val="FF0000"/>
                </a:solidFill>
                <a:cs typeface="B Nazanin" panose="00000400000000000000" pitchFamily="2" charset="-78"/>
              </a:rPr>
              <a:t>ادامه دارد ......</a:t>
            </a:r>
            <a:endParaRPr lang="en-GB" sz="1800" b="1" dirty="0">
              <a:solidFill>
                <a:srgbClr val="FF0000"/>
              </a:solidFill>
              <a:cs typeface="B Nazanin" panose="00000400000000000000" pitchFamily="2" charset="-78"/>
            </a:endParaRPr>
          </a:p>
        </p:txBody>
      </p:sp>
      <p:sp>
        <p:nvSpPr>
          <p:cNvPr id="10" name="Title 1"/>
          <p:cNvSpPr>
            <a:spLocks noGrp="1"/>
          </p:cNvSpPr>
          <p:nvPr>
            <p:ph type="title"/>
          </p:nvPr>
        </p:nvSpPr>
        <p:spPr>
          <a:xfrm>
            <a:off x="539552" y="634678"/>
            <a:ext cx="8229600" cy="1282154"/>
          </a:xfrm>
          <a:ln>
            <a:noFill/>
          </a:ln>
        </p:spPr>
        <p:style>
          <a:lnRef idx="2">
            <a:schemeClr val="accent2"/>
          </a:lnRef>
          <a:fillRef idx="1">
            <a:schemeClr val="lt1"/>
          </a:fillRef>
          <a:effectRef idx="0">
            <a:schemeClr val="accent2"/>
          </a:effectRef>
          <a:fontRef idx="minor">
            <a:schemeClr val="dk1"/>
          </a:fontRef>
        </p:style>
        <p:txBody>
          <a:bodyPr rtlCol="0">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fontAlgn="auto">
              <a:spcAft>
                <a:spcPts val="0"/>
              </a:spcAft>
              <a:defRPr/>
            </a:pPr>
            <a:r>
              <a:rPr lang="fa-IR" sz="8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rPr>
              <a:t>مشکلات رؤیت گلوت</a:t>
            </a:r>
            <a:endParaRPr lang="en-GB" sz="8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endParaRPr>
          </a:p>
        </p:txBody>
      </p:sp>
    </p:spTree>
    <p:extLst>
      <p:ext uri="{BB962C8B-B14F-4D97-AF65-F5344CB8AC3E}">
        <p14:creationId xmlns:p14="http://schemas.microsoft.com/office/powerpoint/2010/main" val="249754469"/>
      </p:ext>
    </p:extLst>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idx="1"/>
          </p:nvPr>
        </p:nvSpPr>
        <p:spPr>
          <a:xfrm>
            <a:off x="457200" y="2213174"/>
            <a:ext cx="4040188" cy="639762"/>
          </a:xfrm>
          <a:ln>
            <a:noFill/>
          </a:ln>
        </p:spPr>
        <p:style>
          <a:lnRef idx="2">
            <a:schemeClr val="accent2"/>
          </a:lnRef>
          <a:fillRef idx="1">
            <a:schemeClr val="lt1"/>
          </a:fillRef>
          <a:effectRef idx="0">
            <a:schemeClr val="accent2"/>
          </a:effectRef>
          <a:fontRef idx="minor">
            <a:schemeClr val="dk1"/>
          </a:fontRef>
        </p:style>
        <p:txBody>
          <a:bodyPr>
            <a:noAutofit/>
          </a:bodyPr>
          <a:lstStyle/>
          <a:p>
            <a:pPr algn="ctr"/>
            <a:r>
              <a:rPr lang="fa-IR" sz="3600" dirty="0">
                <a:solidFill>
                  <a:srgbClr val="C00000"/>
                </a:solidFill>
                <a:cs typeface="B Nazanin" panose="00000400000000000000" pitchFamily="2" charset="-78"/>
              </a:rPr>
              <a:t>اقدام اصلاحی</a:t>
            </a:r>
            <a:endParaRPr lang="en-US" sz="3600" dirty="0">
              <a:solidFill>
                <a:srgbClr val="C00000"/>
              </a:solidFill>
              <a:cs typeface="B Nazanin" panose="00000400000000000000" pitchFamily="2" charset="-78"/>
            </a:endParaRPr>
          </a:p>
        </p:txBody>
      </p:sp>
      <p:sp>
        <p:nvSpPr>
          <p:cNvPr id="4" name="Content Placeholder 3"/>
          <p:cNvSpPr>
            <a:spLocks noGrp="1"/>
          </p:cNvSpPr>
          <p:nvPr>
            <p:ph sz="half" idx="2"/>
          </p:nvPr>
        </p:nvSpPr>
        <p:spPr>
          <a:xfrm>
            <a:off x="467544" y="2852936"/>
            <a:ext cx="4040188" cy="3456384"/>
          </a:xfrm>
        </p:spPr>
        <p:style>
          <a:lnRef idx="1">
            <a:schemeClr val="accent2"/>
          </a:lnRef>
          <a:fillRef idx="2">
            <a:schemeClr val="accent2"/>
          </a:fillRef>
          <a:effectRef idx="1">
            <a:schemeClr val="accent2"/>
          </a:effectRef>
          <a:fontRef idx="minor">
            <a:schemeClr val="dk1"/>
          </a:fontRef>
        </p:style>
        <p:txBody>
          <a:bodyPr>
            <a:normAutofit fontScale="85000" lnSpcReduction="20000"/>
          </a:bodyPr>
          <a:lstStyle/>
          <a:p>
            <a:pPr marL="0" indent="0" algn="r" rtl="1">
              <a:buNone/>
            </a:pPr>
            <a:r>
              <a:rPr lang="fa-IR" sz="4000" b="1" dirty="0">
                <a:cs typeface="B Nazanin" panose="00000400000000000000" pitchFamily="2" charset="-78"/>
              </a:rPr>
              <a:t>تیغه را با ظرافت بــه خط میـانی بیـاوریـد. سپس بـا توجـه بــه نشانه های کلیدی آن را هدایت کنید.</a:t>
            </a:r>
            <a:endParaRPr lang="en-US" sz="4000" b="1" dirty="0">
              <a:cs typeface="B Nazanin" panose="00000400000000000000" pitchFamily="2" charset="-78"/>
            </a:endParaRPr>
          </a:p>
        </p:txBody>
      </p:sp>
      <p:sp>
        <p:nvSpPr>
          <p:cNvPr id="5" name="Text Placeholder 4"/>
          <p:cNvSpPr>
            <a:spLocks noGrp="1"/>
          </p:cNvSpPr>
          <p:nvPr>
            <p:ph type="body" sz="quarter" idx="3"/>
          </p:nvPr>
        </p:nvSpPr>
        <p:spPr>
          <a:xfrm>
            <a:off x="4645025" y="2141166"/>
            <a:ext cx="4041775" cy="639762"/>
          </a:xfrm>
          <a:ln>
            <a:noFill/>
          </a:ln>
        </p:spPr>
        <p:style>
          <a:lnRef idx="2">
            <a:schemeClr val="accent2"/>
          </a:lnRef>
          <a:fillRef idx="1">
            <a:schemeClr val="lt1"/>
          </a:fillRef>
          <a:effectRef idx="0">
            <a:schemeClr val="accent2"/>
          </a:effectRef>
          <a:fontRef idx="minor">
            <a:schemeClr val="dk1"/>
          </a:fontRef>
        </p:style>
        <p:txBody>
          <a:bodyPr>
            <a:noAutofit/>
          </a:bodyPr>
          <a:lstStyle/>
          <a:p>
            <a:pPr algn="ctr"/>
            <a:r>
              <a:rPr lang="fa-IR" sz="3600" dirty="0">
                <a:solidFill>
                  <a:srgbClr val="C00000"/>
                </a:solidFill>
                <a:cs typeface="B Nazanin" panose="00000400000000000000" pitchFamily="2" charset="-78"/>
              </a:rPr>
              <a:t>مشکل</a:t>
            </a:r>
            <a:endParaRPr lang="en-US" sz="3600" dirty="0">
              <a:solidFill>
                <a:srgbClr val="C00000"/>
              </a:solidFill>
              <a:cs typeface="B Nazanin" panose="00000400000000000000" pitchFamily="2" charset="-78"/>
            </a:endParaRPr>
          </a:p>
        </p:txBody>
      </p:sp>
      <p:sp>
        <p:nvSpPr>
          <p:cNvPr id="6" name="Content Placeholder 5"/>
          <p:cNvSpPr>
            <a:spLocks noGrp="1"/>
          </p:cNvSpPr>
          <p:nvPr>
            <p:ph sz="quarter" idx="4"/>
          </p:nvPr>
        </p:nvSpPr>
        <p:spPr>
          <a:xfrm>
            <a:off x="4644008" y="2852936"/>
            <a:ext cx="4041775" cy="3456384"/>
          </a:xfrm>
        </p:spPr>
        <p:style>
          <a:lnRef idx="1">
            <a:schemeClr val="accent2"/>
          </a:lnRef>
          <a:fillRef idx="2">
            <a:schemeClr val="accent2"/>
          </a:fillRef>
          <a:effectRef idx="1">
            <a:schemeClr val="accent2"/>
          </a:effectRef>
          <a:fontRef idx="minor">
            <a:schemeClr val="dk1"/>
          </a:fontRef>
        </p:style>
        <p:txBody>
          <a:bodyPr>
            <a:noAutofit/>
          </a:bodyPr>
          <a:lstStyle/>
          <a:p>
            <a:pPr marL="0" indent="0" algn="r" rtl="1">
              <a:buNone/>
            </a:pPr>
            <a:r>
              <a:rPr lang="fa-IR" sz="4000" b="1" dirty="0">
                <a:cs typeface="B Nazanin" panose="00000400000000000000" pitchFamily="2" charset="-78"/>
              </a:rPr>
              <a:t>لارنگوسکوپ بـه یک سو چرخیده است.</a:t>
            </a:r>
            <a:endParaRPr lang="en-US" sz="4000" b="1" dirty="0">
              <a:cs typeface="B Nazanin" panose="00000400000000000000" pitchFamily="2" charset="-78"/>
            </a:endParaRPr>
          </a:p>
        </p:txBody>
      </p:sp>
      <p:sp>
        <p:nvSpPr>
          <p:cNvPr id="9" name="Footer Placeholder 3"/>
          <p:cNvSpPr>
            <a:spLocks noGrp="1"/>
          </p:cNvSpPr>
          <p:nvPr>
            <p:ph type="ftr" sz="quarter" idx="11"/>
          </p:nvPr>
        </p:nvSpPr>
        <p:spPr>
          <a:xfrm>
            <a:off x="6660232" y="6381328"/>
            <a:ext cx="2952328" cy="365125"/>
          </a:xfrm>
        </p:spPr>
        <p:txBody>
          <a:bodyPr/>
          <a:lstStyle/>
          <a:p>
            <a:r>
              <a:rPr lang="fa-IR" sz="1800" b="1" dirty="0">
                <a:solidFill>
                  <a:srgbClr val="FF0000"/>
                </a:solidFill>
                <a:cs typeface="B Nazanin" panose="00000400000000000000" pitchFamily="2" charset="-78"/>
              </a:rPr>
              <a:t>ادامه دارد ......</a:t>
            </a:r>
            <a:endParaRPr lang="en-GB" sz="1800" b="1" dirty="0">
              <a:solidFill>
                <a:srgbClr val="FF0000"/>
              </a:solidFill>
              <a:cs typeface="B Nazanin" panose="00000400000000000000" pitchFamily="2" charset="-78"/>
            </a:endParaRPr>
          </a:p>
        </p:txBody>
      </p:sp>
      <p:sp>
        <p:nvSpPr>
          <p:cNvPr id="10" name="Title 1"/>
          <p:cNvSpPr>
            <a:spLocks noGrp="1"/>
          </p:cNvSpPr>
          <p:nvPr>
            <p:ph type="title"/>
          </p:nvPr>
        </p:nvSpPr>
        <p:spPr>
          <a:xfrm>
            <a:off x="539552" y="634678"/>
            <a:ext cx="8229600" cy="1282154"/>
          </a:xfrm>
          <a:ln>
            <a:noFill/>
          </a:ln>
        </p:spPr>
        <p:style>
          <a:lnRef idx="2">
            <a:schemeClr val="accent2"/>
          </a:lnRef>
          <a:fillRef idx="1">
            <a:schemeClr val="lt1"/>
          </a:fillRef>
          <a:effectRef idx="0">
            <a:schemeClr val="accent2"/>
          </a:effectRef>
          <a:fontRef idx="minor">
            <a:schemeClr val="dk1"/>
          </a:fontRef>
        </p:style>
        <p:txBody>
          <a:bodyPr rtlCol="0">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fontAlgn="auto">
              <a:spcAft>
                <a:spcPts val="0"/>
              </a:spcAft>
              <a:defRPr/>
            </a:pPr>
            <a:r>
              <a:rPr lang="fa-IR" sz="8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rPr>
              <a:t>مشکلات رؤیت گلوت</a:t>
            </a:r>
            <a:endParaRPr lang="en-GB" sz="8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endParaRPr>
          </a:p>
        </p:txBody>
      </p:sp>
    </p:spTree>
    <p:extLst>
      <p:ext uri="{BB962C8B-B14F-4D97-AF65-F5344CB8AC3E}">
        <p14:creationId xmlns:p14="http://schemas.microsoft.com/office/powerpoint/2010/main" val="2359897700"/>
      </p:ext>
    </p:extLst>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idx="1"/>
          </p:nvPr>
        </p:nvSpPr>
        <p:spPr>
          <a:xfrm>
            <a:off x="457200" y="2213174"/>
            <a:ext cx="4040188" cy="639762"/>
          </a:xfrm>
          <a:ln>
            <a:noFill/>
          </a:ln>
        </p:spPr>
        <p:style>
          <a:lnRef idx="2">
            <a:schemeClr val="accent2"/>
          </a:lnRef>
          <a:fillRef idx="1">
            <a:schemeClr val="lt1"/>
          </a:fillRef>
          <a:effectRef idx="0">
            <a:schemeClr val="accent2"/>
          </a:effectRef>
          <a:fontRef idx="minor">
            <a:schemeClr val="dk1"/>
          </a:fontRef>
        </p:style>
        <p:txBody>
          <a:bodyPr>
            <a:noAutofit/>
          </a:bodyPr>
          <a:lstStyle/>
          <a:p>
            <a:pPr algn="ctr"/>
            <a:r>
              <a:rPr lang="fa-IR" sz="3600" dirty="0">
                <a:solidFill>
                  <a:srgbClr val="C00000"/>
                </a:solidFill>
                <a:cs typeface="B Nazanin" panose="00000400000000000000" pitchFamily="2" charset="-78"/>
              </a:rPr>
              <a:t>اقدام اصلاحی</a:t>
            </a:r>
            <a:endParaRPr lang="en-US" sz="3600" dirty="0">
              <a:solidFill>
                <a:srgbClr val="C00000"/>
              </a:solidFill>
              <a:cs typeface="B Nazanin" panose="00000400000000000000" pitchFamily="2" charset="-78"/>
            </a:endParaRPr>
          </a:p>
        </p:txBody>
      </p:sp>
      <p:sp>
        <p:nvSpPr>
          <p:cNvPr id="4" name="Content Placeholder 3"/>
          <p:cNvSpPr>
            <a:spLocks noGrp="1"/>
          </p:cNvSpPr>
          <p:nvPr>
            <p:ph sz="half" idx="2"/>
          </p:nvPr>
        </p:nvSpPr>
        <p:spPr>
          <a:xfrm>
            <a:off x="467544" y="3068960"/>
            <a:ext cx="4040188" cy="1440160"/>
          </a:xfrm>
        </p:spPr>
        <p:style>
          <a:lnRef idx="1">
            <a:schemeClr val="accent2"/>
          </a:lnRef>
          <a:fillRef idx="2">
            <a:schemeClr val="accent2"/>
          </a:fillRef>
          <a:effectRef idx="1">
            <a:schemeClr val="accent2"/>
          </a:effectRef>
          <a:fontRef idx="minor">
            <a:schemeClr val="dk1"/>
          </a:fontRef>
        </p:style>
        <p:txBody>
          <a:bodyPr>
            <a:normAutofit/>
          </a:bodyPr>
          <a:lstStyle/>
          <a:p>
            <a:pPr marL="0" indent="0" algn="ctr">
              <a:buNone/>
            </a:pPr>
            <a:r>
              <a:rPr lang="fa-IR" sz="5400" b="1" dirty="0">
                <a:cs typeface="B Nazanin" panose="00000400000000000000" pitchFamily="2" charset="-78"/>
              </a:rPr>
              <a:t>ساکشن</a:t>
            </a:r>
            <a:endParaRPr lang="en-US" sz="5400" b="1" dirty="0">
              <a:cs typeface="B Nazanin" panose="00000400000000000000" pitchFamily="2" charset="-78"/>
            </a:endParaRPr>
          </a:p>
        </p:txBody>
      </p:sp>
      <p:sp>
        <p:nvSpPr>
          <p:cNvPr id="5" name="Text Placeholder 4"/>
          <p:cNvSpPr>
            <a:spLocks noGrp="1"/>
          </p:cNvSpPr>
          <p:nvPr>
            <p:ph type="body" sz="quarter" idx="3"/>
          </p:nvPr>
        </p:nvSpPr>
        <p:spPr>
          <a:xfrm>
            <a:off x="4645025" y="2141166"/>
            <a:ext cx="4041775" cy="639762"/>
          </a:xfrm>
          <a:ln>
            <a:noFill/>
          </a:ln>
        </p:spPr>
        <p:style>
          <a:lnRef idx="2">
            <a:schemeClr val="accent2"/>
          </a:lnRef>
          <a:fillRef idx="1">
            <a:schemeClr val="lt1"/>
          </a:fillRef>
          <a:effectRef idx="0">
            <a:schemeClr val="accent2"/>
          </a:effectRef>
          <a:fontRef idx="minor">
            <a:schemeClr val="dk1"/>
          </a:fontRef>
        </p:style>
        <p:txBody>
          <a:bodyPr>
            <a:noAutofit/>
          </a:bodyPr>
          <a:lstStyle/>
          <a:p>
            <a:pPr algn="ctr"/>
            <a:r>
              <a:rPr lang="fa-IR" sz="3600" dirty="0">
                <a:solidFill>
                  <a:srgbClr val="C00000"/>
                </a:solidFill>
                <a:cs typeface="B Nazanin" panose="00000400000000000000" pitchFamily="2" charset="-78"/>
              </a:rPr>
              <a:t>مشکل</a:t>
            </a:r>
            <a:endParaRPr lang="en-US" sz="3600" dirty="0">
              <a:solidFill>
                <a:srgbClr val="C00000"/>
              </a:solidFill>
              <a:cs typeface="B Nazanin" panose="00000400000000000000" pitchFamily="2" charset="-78"/>
            </a:endParaRPr>
          </a:p>
        </p:txBody>
      </p:sp>
      <p:sp>
        <p:nvSpPr>
          <p:cNvPr id="6" name="Content Placeholder 5"/>
          <p:cNvSpPr>
            <a:spLocks noGrp="1"/>
          </p:cNvSpPr>
          <p:nvPr>
            <p:ph sz="quarter" idx="4"/>
          </p:nvPr>
        </p:nvSpPr>
        <p:spPr>
          <a:xfrm>
            <a:off x="4644008" y="3068960"/>
            <a:ext cx="4041775" cy="1440160"/>
          </a:xfrm>
        </p:spPr>
        <p:style>
          <a:lnRef idx="1">
            <a:schemeClr val="accent2"/>
          </a:lnRef>
          <a:fillRef idx="2">
            <a:schemeClr val="accent2"/>
          </a:fillRef>
          <a:effectRef idx="1">
            <a:schemeClr val="accent2"/>
          </a:effectRef>
          <a:fontRef idx="minor">
            <a:schemeClr val="dk1"/>
          </a:fontRef>
        </p:style>
        <p:txBody>
          <a:bodyPr>
            <a:noAutofit/>
          </a:bodyPr>
          <a:lstStyle/>
          <a:p>
            <a:pPr marL="0" indent="0" algn="ctr">
              <a:buNone/>
            </a:pPr>
            <a:r>
              <a:rPr lang="fa-IR" sz="5400" b="1" dirty="0">
                <a:cs typeface="B Nazanin" panose="00000400000000000000" pitchFamily="2" charset="-78"/>
              </a:rPr>
              <a:t>ترشحات</a:t>
            </a:r>
            <a:endParaRPr lang="en-US" sz="5400" b="1" dirty="0">
              <a:cs typeface="B Nazanin" panose="00000400000000000000" pitchFamily="2" charset="-78"/>
            </a:endParaRPr>
          </a:p>
        </p:txBody>
      </p:sp>
      <p:sp>
        <p:nvSpPr>
          <p:cNvPr id="9" name="Footer Placeholder 3"/>
          <p:cNvSpPr>
            <a:spLocks noGrp="1"/>
          </p:cNvSpPr>
          <p:nvPr>
            <p:ph type="ftr" sz="quarter" idx="11"/>
          </p:nvPr>
        </p:nvSpPr>
        <p:spPr>
          <a:xfrm>
            <a:off x="6660232" y="4653136"/>
            <a:ext cx="2952328" cy="365125"/>
          </a:xfrm>
        </p:spPr>
        <p:txBody>
          <a:bodyPr/>
          <a:lstStyle/>
          <a:p>
            <a:r>
              <a:rPr lang="fa-IR" sz="1800" b="1" dirty="0">
                <a:solidFill>
                  <a:srgbClr val="FF0000"/>
                </a:solidFill>
                <a:cs typeface="B Nazanin" panose="00000400000000000000" pitchFamily="2" charset="-78"/>
              </a:rPr>
              <a:t>ادامه دارد ......</a:t>
            </a:r>
            <a:endParaRPr lang="en-GB" sz="1800" b="1" dirty="0">
              <a:solidFill>
                <a:srgbClr val="FF0000"/>
              </a:solidFill>
              <a:cs typeface="B Nazanin" panose="00000400000000000000" pitchFamily="2" charset="-78"/>
            </a:endParaRPr>
          </a:p>
        </p:txBody>
      </p:sp>
      <p:sp>
        <p:nvSpPr>
          <p:cNvPr id="10" name="Title 1"/>
          <p:cNvSpPr>
            <a:spLocks noGrp="1"/>
          </p:cNvSpPr>
          <p:nvPr>
            <p:ph type="title"/>
          </p:nvPr>
        </p:nvSpPr>
        <p:spPr>
          <a:xfrm>
            <a:off x="539552" y="634678"/>
            <a:ext cx="8229600" cy="1282154"/>
          </a:xfrm>
          <a:ln>
            <a:noFill/>
          </a:ln>
        </p:spPr>
        <p:style>
          <a:lnRef idx="2">
            <a:schemeClr val="accent2"/>
          </a:lnRef>
          <a:fillRef idx="1">
            <a:schemeClr val="lt1"/>
          </a:fillRef>
          <a:effectRef idx="0">
            <a:schemeClr val="accent2"/>
          </a:effectRef>
          <a:fontRef idx="minor">
            <a:schemeClr val="dk1"/>
          </a:fontRef>
        </p:style>
        <p:txBody>
          <a:bodyPr rtlCol="0">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fontAlgn="auto">
              <a:spcAft>
                <a:spcPts val="0"/>
              </a:spcAft>
              <a:defRPr/>
            </a:pPr>
            <a:r>
              <a:rPr lang="fa-IR" sz="8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rPr>
              <a:t>مشکلات رؤیت گلوت</a:t>
            </a:r>
            <a:endParaRPr lang="en-GB" sz="8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endParaRPr>
          </a:p>
        </p:txBody>
      </p:sp>
    </p:spTree>
    <p:extLst>
      <p:ext uri="{BB962C8B-B14F-4D97-AF65-F5344CB8AC3E}">
        <p14:creationId xmlns:p14="http://schemas.microsoft.com/office/powerpoint/2010/main" val="4101180872"/>
      </p:ext>
    </p:extLst>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1143000"/>
          </a:xfrm>
          <a:ln>
            <a:noFill/>
          </a:ln>
        </p:spPr>
        <p:style>
          <a:lnRef idx="2">
            <a:schemeClr val="accent2"/>
          </a:lnRef>
          <a:fillRef idx="1">
            <a:schemeClr val="lt1"/>
          </a:fillRef>
          <a:effectRef idx="0">
            <a:schemeClr val="accent2"/>
          </a:effectRef>
          <a:fontRef idx="minor">
            <a:schemeClr val="dk1"/>
          </a:fontRef>
        </p:style>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fa-IR" sz="8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rPr>
              <a:t>ساکشن ترشحات</a:t>
            </a:r>
            <a:endParaRPr lang="en-GB" sz="8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endParaRPr>
          </a:p>
        </p:txBody>
      </p:sp>
      <p:sp>
        <p:nvSpPr>
          <p:cNvPr id="4" name="Footer Placeholder 1"/>
          <p:cNvSpPr>
            <a:spLocks noGrp="1"/>
          </p:cNvSpPr>
          <p:nvPr>
            <p:ph type="ftr" sz="quarter" idx="11"/>
          </p:nvPr>
        </p:nvSpPr>
        <p:spPr>
          <a:xfrm>
            <a:off x="5220072" y="6387912"/>
            <a:ext cx="2891608" cy="353456"/>
          </a:xfrm>
        </p:spPr>
        <p:txBody>
          <a:bodyPr/>
          <a:lstStyle/>
          <a:p>
            <a:r>
              <a:rPr lang="fa-IR" sz="1800" b="1" dirty="0">
                <a:solidFill>
                  <a:srgbClr val="FF0000"/>
                </a:solidFill>
                <a:cs typeface="B Nazanin" panose="00000400000000000000" pitchFamily="2" charset="-78"/>
              </a:rPr>
              <a:t>ادامه دارد ......</a:t>
            </a:r>
            <a:endParaRPr lang="en-GB" sz="1800" b="1" dirty="0">
              <a:solidFill>
                <a:srgbClr val="FF0000"/>
              </a:solidFill>
              <a:cs typeface="B Nazanin" panose="00000400000000000000" pitchFamily="2" charset="-78"/>
            </a:endParaRPr>
          </a:p>
        </p:txBody>
      </p:sp>
      <p:pic>
        <p:nvPicPr>
          <p:cNvPr id="5" name="Picture 4"/>
          <p:cNvPicPr>
            <a:picLocks noChangeAspect="1"/>
          </p:cNvPicPr>
          <p:nvPr/>
        </p:nvPicPr>
        <p:blipFill>
          <a:blip r:embed="rId3"/>
          <a:stretch>
            <a:fillRect/>
          </a:stretch>
        </p:blipFill>
        <p:spPr>
          <a:xfrm>
            <a:off x="1121221" y="1340768"/>
            <a:ext cx="7123187" cy="5040560"/>
          </a:xfrm>
          <a:prstGeom prst="rect">
            <a:avLst/>
          </a:prstGeom>
        </p:spPr>
      </p:pic>
    </p:spTree>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idx="1"/>
          </p:nvPr>
        </p:nvSpPr>
        <p:spPr>
          <a:xfrm>
            <a:off x="457200" y="2213174"/>
            <a:ext cx="4040188" cy="639762"/>
          </a:xfrm>
          <a:ln>
            <a:noFill/>
          </a:ln>
        </p:spPr>
        <p:style>
          <a:lnRef idx="2">
            <a:schemeClr val="accent2"/>
          </a:lnRef>
          <a:fillRef idx="1">
            <a:schemeClr val="lt1"/>
          </a:fillRef>
          <a:effectRef idx="0">
            <a:schemeClr val="accent2"/>
          </a:effectRef>
          <a:fontRef idx="minor">
            <a:schemeClr val="dk1"/>
          </a:fontRef>
        </p:style>
        <p:txBody>
          <a:bodyPr>
            <a:noAutofit/>
          </a:bodyPr>
          <a:lstStyle/>
          <a:p>
            <a:pPr algn="ctr"/>
            <a:r>
              <a:rPr lang="fa-IR" sz="3600" dirty="0">
                <a:solidFill>
                  <a:srgbClr val="C00000"/>
                </a:solidFill>
                <a:cs typeface="B Nazanin" panose="00000400000000000000" pitchFamily="2" charset="-78"/>
              </a:rPr>
              <a:t>اقدام اصلاحی</a:t>
            </a:r>
            <a:endParaRPr lang="en-US" sz="3600" dirty="0">
              <a:solidFill>
                <a:srgbClr val="C00000"/>
              </a:solidFill>
              <a:cs typeface="B Nazanin" panose="00000400000000000000" pitchFamily="2" charset="-78"/>
            </a:endParaRPr>
          </a:p>
        </p:txBody>
      </p:sp>
      <p:sp>
        <p:nvSpPr>
          <p:cNvPr id="4" name="Content Placeholder 3"/>
          <p:cNvSpPr>
            <a:spLocks noGrp="1"/>
          </p:cNvSpPr>
          <p:nvPr>
            <p:ph sz="half" idx="2"/>
          </p:nvPr>
        </p:nvSpPr>
        <p:spPr>
          <a:xfrm>
            <a:off x="467544" y="2852936"/>
            <a:ext cx="4040188" cy="2664296"/>
          </a:xfrm>
        </p:spPr>
        <p:style>
          <a:lnRef idx="1">
            <a:schemeClr val="accent2"/>
          </a:lnRef>
          <a:fillRef idx="2">
            <a:schemeClr val="accent2"/>
          </a:fillRef>
          <a:effectRef idx="1">
            <a:schemeClr val="accent2"/>
          </a:effectRef>
          <a:fontRef idx="minor">
            <a:schemeClr val="dk1"/>
          </a:fontRef>
        </p:style>
        <p:txBody>
          <a:bodyPr>
            <a:normAutofit fontScale="92500" lnSpcReduction="10000"/>
          </a:bodyPr>
          <a:lstStyle/>
          <a:p>
            <a:pPr marL="0" indent="0" algn="r">
              <a:buNone/>
            </a:pPr>
            <a:r>
              <a:rPr lang="fa-IR" sz="4000" b="1" dirty="0">
                <a:cs typeface="B Nazanin" panose="00000400000000000000" pitchFamily="2" charset="-78"/>
              </a:rPr>
              <a:t>با انگشت کوچک خود یا به کمک دستیار، به نای فشار وارد کنید.</a:t>
            </a:r>
            <a:endParaRPr lang="en-US" sz="4000" b="1" dirty="0">
              <a:cs typeface="B Nazanin" panose="00000400000000000000" pitchFamily="2" charset="-78"/>
            </a:endParaRPr>
          </a:p>
        </p:txBody>
      </p:sp>
      <p:sp>
        <p:nvSpPr>
          <p:cNvPr id="5" name="Text Placeholder 4"/>
          <p:cNvSpPr>
            <a:spLocks noGrp="1"/>
          </p:cNvSpPr>
          <p:nvPr>
            <p:ph type="body" sz="quarter" idx="3"/>
          </p:nvPr>
        </p:nvSpPr>
        <p:spPr>
          <a:xfrm>
            <a:off x="4645025" y="2141166"/>
            <a:ext cx="4041775" cy="639762"/>
          </a:xfrm>
          <a:ln>
            <a:noFill/>
          </a:ln>
        </p:spPr>
        <p:style>
          <a:lnRef idx="2">
            <a:schemeClr val="accent2"/>
          </a:lnRef>
          <a:fillRef idx="1">
            <a:schemeClr val="lt1"/>
          </a:fillRef>
          <a:effectRef idx="0">
            <a:schemeClr val="accent2"/>
          </a:effectRef>
          <a:fontRef idx="minor">
            <a:schemeClr val="dk1"/>
          </a:fontRef>
        </p:style>
        <p:txBody>
          <a:bodyPr>
            <a:noAutofit/>
          </a:bodyPr>
          <a:lstStyle/>
          <a:p>
            <a:pPr algn="ctr"/>
            <a:r>
              <a:rPr lang="fa-IR" sz="3600" dirty="0">
                <a:solidFill>
                  <a:srgbClr val="C00000"/>
                </a:solidFill>
                <a:cs typeface="B Nazanin" panose="00000400000000000000" pitchFamily="2" charset="-78"/>
              </a:rPr>
              <a:t>مشکل</a:t>
            </a:r>
            <a:endParaRPr lang="en-US" sz="3600" dirty="0">
              <a:solidFill>
                <a:srgbClr val="C00000"/>
              </a:solidFill>
              <a:cs typeface="B Nazanin" panose="00000400000000000000" pitchFamily="2" charset="-78"/>
            </a:endParaRPr>
          </a:p>
        </p:txBody>
      </p:sp>
      <p:sp>
        <p:nvSpPr>
          <p:cNvPr id="6" name="Content Placeholder 5"/>
          <p:cNvSpPr>
            <a:spLocks noGrp="1"/>
          </p:cNvSpPr>
          <p:nvPr>
            <p:ph sz="quarter" idx="4"/>
          </p:nvPr>
        </p:nvSpPr>
        <p:spPr>
          <a:xfrm>
            <a:off x="4644008" y="2852936"/>
            <a:ext cx="4041775" cy="2664296"/>
          </a:xfrm>
        </p:spPr>
        <p:style>
          <a:lnRef idx="1">
            <a:schemeClr val="accent2"/>
          </a:lnRef>
          <a:fillRef idx="2">
            <a:schemeClr val="accent2"/>
          </a:fillRef>
          <a:effectRef idx="1">
            <a:schemeClr val="accent2"/>
          </a:effectRef>
          <a:fontRef idx="minor">
            <a:schemeClr val="dk1"/>
          </a:fontRef>
        </p:style>
        <p:txBody>
          <a:bodyPr>
            <a:noAutofit/>
          </a:bodyPr>
          <a:lstStyle/>
          <a:p>
            <a:pPr marL="0" indent="0" algn="r" rtl="1">
              <a:buNone/>
            </a:pPr>
            <a:r>
              <a:rPr lang="fa-IR" sz="4000" b="1" dirty="0"/>
              <a:t>جای تیغه درست است اما گلوت را نمی بینید، یـا فقط بخش خلفی را می بینید.</a:t>
            </a:r>
            <a:endParaRPr lang="en-US" sz="4000" b="1" dirty="0"/>
          </a:p>
        </p:txBody>
      </p:sp>
      <p:sp>
        <p:nvSpPr>
          <p:cNvPr id="9" name="Footer Placeholder 3"/>
          <p:cNvSpPr>
            <a:spLocks noGrp="1"/>
          </p:cNvSpPr>
          <p:nvPr>
            <p:ph type="ftr" sz="quarter" idx="11"/>
          </p:nvPr>
        </p:nvSpPr>
        <p:spPr>
          <a:xfrm>
            <a:off x="6660232" y="5589240"/>
            <a:ext cx="2952328" cy="365125"/>
          </a:xfrm>
        </p:spPr>
        <p:txBody>
          <a:bodyPr/>
          <a:lstStyle/>
          <a:p>
            <a:r>
              <a:rPr lang="fa-IR" sz="1800" b="1" dirty="0">
                <a:solidFill>
                  <a:srgbClr val="FF0000"/>
                </a:solidFill>
                <a:cs typeface="B Nazanin" panose="00000400000000000000" pitchFamily="2" charset="-78"/>
              </a:rPr>
              <a:t>ادامه دارد ......</a:t>
            </a:r>
            <a:endParaRPr lang="en-GB" sz="1800" b="1" dirty="0">
              <a:solidFill>
                <a:srgbClr val="FF0000"/>
              </a:solidFill>
              <a:cs typeface="B Nazanin" panose="00000400000000000000" pitchFamily="2" charset="-78"/>
            </a:endParaRPr>
          </a:p>
        </p:txBody>
      </p:sp>
      <p:sp>
        <p:nvSpPr>
          <p:cNvPr id="10" name="Title 1"/>
          <p:cNvSpPr>
            <a:spLocks noGrp="1"/>
          </p:cNvSpPr>
          <p:nvPr>
            <p:ph type="title"/>
          </p:nvPr>
        </p:nvSpPr>
        <p:spPr>
          <a:xfrm>
            <a:off x="539552" y="634678"/>
            <a:ext cx="8229600" cy="1282154"/>
          </a:xfrm>
          <a:ln>
            <a:noFill/>
          </a:ln>
        </p:spPr>
        <p:style>
          <a:lnRef idx="2">
            <a:schemeClr val="accent2"/>
          </a:lnRef>
          <a:fillRef idx="1">
            <a:schemeClr val="lt1"/>
          </a:fillRef>
          <a:effectRef idx="0">
            <a:schemeClr val="accent2"/>
          </a:effectRef>
          <a:fontRef idx="minor">
            <a:schemeClr val="dk1"/>
          </a:fontRef>
        </p:style>
        <p:txBody>
          <a:bodyPr rtlCol="0">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fontAlgn="auto">
              <a:spcAft>
                <a:spcPts val="0"/>
              </a:spcAft>
              <a:defRPr/>
            </a:pPr>
            <a:r>
              <a:rPr lang="fa-IR" sz="8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rPr>
              <a:t>مشکلات رؤیت گلوت</a:t>
            </a:r>
            <a:endParaRPr lang="en-GB" sz="8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endParaRPr>
          </a:p>
        </p:txBody>
      </p:sp>
    </p:spTree>
    <p:extLst>
      <p:ext uri="{BB962C8B-B14F-4D97-AF65-F5344CB8AC3E}">
        <p14:creationId xmlns:p14="http://schemas.microsoft.com/office/powerpoint/2010/main" val="621529348"/>
      </p:ext>
    </p:extLst>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7768"/>
            <a:ext cx="8229600" cy="1143000"/>
          </a:xfrm>
          <a:ln>
            <a:noFill/>
          </a:ln>
        </p:spPr>
        <p:style>
          <a:lnRef idx="2">
            <a:schemeClr val="accent2"/>
          </a:lnRef>
          <a:fillRef idx="1">
            <a:schemeClr val="lt1"/>
          </a:fillRef>
          <a:effectRef idx="0">
            <a:schemeClr val="accent2"/>
          </a:effectRef>
          <a:fontRef idx="minor">
            <a:schemeClr val="dk1"/>
          </a:fontRef>
        </p:style>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fa-IR" sz="8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rPr>
              <a:t>نای را فشار دهید</a:t>
            </a:r>
            <a:endParaRPr lang="en-GB" sz="8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endParaRPr>
          </a:p>
        </p:txBody>
      </p:sp>
      <p:pic>
        <p:nvPicPr>
          <p:cNvPr id="8194" name="Picture 2" descr="C:\Users\Niknafs\Pictures\s329.jpg"/>
          <p:cNvPicPr>
            <a:picLocks noGrp="1" noChangeAspect="1" noChangeArrowheads="1"/>
          </p:cNvPicPr>
          <p:nvPr>
            <p:ph idx="1"/>
          </p:nvPr>
        </p:nvPicPr>
        <p:blipFill>
          <a:blip r:embed="rId3"/>
          <a:srcRect/>
          <a:stretch>
            <a:fillRect/>
          </a:stretch>
        </p:blipFill>
        <p:spPr bwMode="auto">
          <a:xfrm>
            <a:off x="961449" y="1854899"/>
            <a:ext cx="7282959" cy="4028362"/>
          </a:xfrm>
          <a:prstGeom prst="rect">
            <a:avLst/>
          </a:prstGeom>
          <a:noFill/>
        </p:spPr>
      </p:pic>
      <p:sp>
        <p:nvSpPr>
          <p:cNvPr id="4" name="Footer Placeholder 1"/>
          <p:cNvSpPr>
            <a:spLocks noGrp="1"/>
          </p:cNvSpPr>
          <p:nvPr>
            <p:ph type="ftr" sz="quarter" idx="11"/>
          </p:nvPr>
        </p:nvSpPr>
        <p:spPr>
          <a:xfrm>
            <a:off x="5940152" y="5805264"/>
            <a:ext cx="2880320" cy="365125"/>
          </a:xfrm>
        </p:spPr>
        <p:txBody>
          <a:bodyPr/>
          <a:lstStyle/>
          <a:p>
            <a:r>
              <a:rPr lang="fa-IR" sz="1800" b="1" dirty="0">
                <a:solidFill>
                  <a:srgbClr val="FF0000"/>
                </a:solidFill>
                <a:cs typeface="B Nazanin" panose="00000400000000000000" pitchFamily="2" charset="-78"/>
              </a:rPr>
              <a:t>ادامه دارد ......</a:t>
            </a:r>
            <a:endParaRPr lang="en-GB" sz="1800" b="1" dirty="0">
              <a:solidFill>
                <a:srgbClr val="FF0000"/>
              </a:solidFill>
              <a:cs typeface="B Nazanin" panose="00000400000000000000" pitchFamily="2" charset="-78"/>
            </a:endParaRPr>
          </a:p>
        </p:txBody>
      </p:sp>
    </p:spTree>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39552" y="634678"/>
            <a:ext cx="8229600" cy="3946450"/>
          </a:xfrm>
          <a:prstGeom prst="rect">
            <a:avLst/>
          </a:prstGeom>
          <a:ln w="25400" cap="flat" cmpd="sng" algn="ctr">
            <a:noFill/>
            <a:prstDash val="solid"/>
          </a:ln>
        </p:spPr>
        <p:style>
          <a:lnRef idx="2">
            <a:schemeClr val="accent2"/>
          </a:lnRef>
          <a:fillRef idx="1">
            <a:schemeClr val="lt1"/>
          </a:fillRef>
          <a:effectRef idx="0">
            <a:schemeClr val="accent2"/>
          </a:effectRef>
          <a:fontRef idx="minor">
            <a:schemeClr val="dk1"/>
          </a:fontRef>
        </p:style>
        <p:txBody>
          <a:bodyPr rtlCol="0">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defRPr/>
            </a:pPr>
            <a:endParaRPr lang="fa-IR" sz="6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endParaRPr>
          </a:p>
          <a:p>
            <a:pPr>
              <a:defRPr/>
            </a:pPr>
            <a:r>
              <a:rPr lang="fa-IR" sz="6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rPr>
              <a:t>عدم رؤیت گلوت شایع ترین علت لوله گذاری ناموفق نای است. </a:t>
            </a:r>
            <a:endParaRPr lang="en-GB" sz="6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endParaRPr>
          </a:p>
        </p:txBody>
      </p:sp>
    </p:spTree>
    <p:extLst>
      <p:ext uri="{BB962C8B-B14F-4D97-AF65-F5344CB8AC3E}">
        <p14:creationId xmlns:p14="http://schemas.microsoft.com/office/powerpoint/2010/main" val="1975158383"/>
      </p:ext>
    </p:extLst>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a:xfrm>
            <a:off x="457200" y="285728"/>
            <a:ext cx="8229600" cy="1143000"/>
          </a:xfrm>
        </p:spPr>
        <p:txBody>
          <a:bodyPr rtlCol="0">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rtl="1" fontAlgn="auto">
              <a:spcAft>
                <a:spcPts val="0"/>
              </a:spcAft>
              <a:defRPr/>
            </a:pPr>
            <a:r>
              <a:rPr lang="fa-IR" sz="8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rPr>
              <a:t>شیوه گذاشتن لوله</a:t>
            </a:r>
            <a:endParaRPr lang="en-GB" sz="8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endParaRPr>
          </a:p>
        </p:txBody>
      </p:sp>
      <p:sp>
        <p:nvSpPr>
          <p:cNvPr id="69635" name="Content Placeholder 2"/>
          <p:cNvSpPr>
            <a:spLocks noGrp="1"/>
          </p:cNvSpPr>
          <p:nvPr>
            <p:ph idx="1"/>
          </p:nvPr>
        </p:nvSpPr>
        <p:spPr>
          <a:xfrm>
            <a:off x="457200" y="1916832"/>
            <a:ext cx="8229600" cy="3901831"/>
          </a:xfrm>
        </p:spPr>
        <p:style>
          <a:lnRef idx="2">
            <a:schemeClr val="accent2"/>
          </a:lnRef>
          <a:fillRef idx="1">
            <a:schemeClr val="lt1"/>
          </a:fillRef>
          <a:effectRef idx="0">
            <a:schemeClr val="accent2"/>
          </a:effectRef>
          <a:fontRef idx="minor">
            <a:schemeClr val="dk1"/>
          </a:fontRef>
        </p:style>
        <p:txBody>
          <a:bodyPr>
            <a:normAutofit fontScale="92500" lnSpcReduction="20000"/>
          </a:bodyPr>
          <a:lstStyle/>
          <a:p>
            <a:pPr algn="r" rtl="1">
              <a:buClr>
                <a:srgbClr val="FF0000"/>
              </a:buClr>
            </a:pPr>
            <a:r>
              <a:rPr lang="fa-IR" sz="3600" b="1" dirty="0">
                <a:cs typeface="B Nazanin" panose="00000400000000000000" pitchFamily="2" charset="-78"/>
              </a:rPr>
              <a:t>لوله را از سمت راست به گونه ای وارد دهان نمایید که انحنای آن افقی قرار گیرد.</a:t>
            </a:r>
          </a:p>
          <a:p>
            <a:pPr algn="r" rtl="1">
              <a:buClr>
                <a:srgbClr val="FF0000"/>
              </a:buClr>
            </a:pPr>
            <a:r>
              <a:rPr lang="fa-IR" sz="3600" b="1" dirty="0">
                <a:cs typeface="B Nazanin" panose="00000400000000000000" pitchFamily="2" charset="-78"/>
              </a:rPr>
              <a:t>چنانچه تارهای صوتی بستـه هستند منتظر بمانید تا باز شوند.</a:t>
            </a:r>
          </a:p>
          <a:p>
            <a:pPr algn="r" rtl="1">
              <a:buClr>
                <a:srgbClr val="FF0000"/>
              </a:buClr>
            </a:pPr>
            <a:r>
              <a:rPr lang="fa-IR" sz="3600" b="1" dirty="0">
                <a:cs typeface="B Nazanin" panose="00000400000000000000" pitchFamily="2" charset="-78"/>
              </a:rPr>
              <a:t>چنانچه تارهای صوتی طی 30 ثانیه باز نشدند، کار را متوقف نموده، نوزاد را با ماسک تهویه نمایید.</a:t>
            </a:r>
          </a:p>
          <a:p>
            <a:pPr marL="0" indent="0" algn="r">
              <a:buClr>
                <a:srgbClr val="FF0000"/>
              </a:buClr>
              <a:buNone/>
            </a:pPr>
            <a:endParaRPr lang="en-GB" sz="3600" b="1" dirty="0">
              <a:solidFill>
                <a:srgbClr val="FF0000"/>
              </a:solidFill>
              <a:cs typeface="B Nazanin" panose="00000400000000000000" pitchFamily="2" charset="-78"/>
            </a:endParaRPr>
          </a:p>
        </p:txBody>
      </p:sp>
      <p:sp>
        <p:nvSpPr>
          <p:cNvPr id="5" name="Footer Placeholder 3"/>
          <p:cNvSpPr>
            <a:spLocks noGrp="1"/>
          </p:cNvSpPr>
          <p:nvPr>
            <p:ph type="ftr" sz="quarter" idx="11"/>
          </p:nvPr>
        </p:nvSpPr>
        <p:spPr>
          <a:xfrm>
            <a:off x="6660232" y="5877272"/>
            <a:ext cx="2952328" cy="365125"/>
          </a:xfrm>
        </p:spPr>
        <p:txBody>
          <a:bodyPr/>
          <a:lstStyle/>
          <a:p>
            <a:r>
              <a:rPr lang="fa-IR" sz="1800" b="1" dirty="0">
                <a:solidFill>
                  <a:srgbClr val="FF0000"/>
                </a:solidFill>
                <a:cs typeface="B Nazanin" panose="00000400000000000000" pitchFamily="2" charset="-78"/>
              </a:rPr>
              <a:t>ادامه دارد ......</a:t>
            </a:r>
            <a:endParaRPr lang="en-GB" sz="1800" b="1" dirty="0">
              <a:solidFill>
                <a:srgbClr val="FF0000"/>
              </a:solidFill>
              <a:cs typeface="B Nazanin" panose="00000400000000000000" pitchFamily="2" charset="-78"/>
            </a:endParaRPr>
          </a:p>
        </p:txBody>
      </p:sp>
    </p:spTree>
    <p:extLst>
      <p:ext uri="{BB962C8B-B14F-4D97-AF65-F5344CB8AC3E}">
        <p14:creationId xmlns:p14="http://schemas.microsoft.com/office/powerpoint/2010/main" val="10901795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33487" y="1052512"/>
            <a:ext cx="6677025" cy="4752975"/>
          </a:xfrm>
          <a:prstGeom prst="rect">
            <a:avLst/>
          </a:prstGeom>
        </p:spPr>
      </p:pic>
    </p:spTree>
    <p:extLst>
      <p:ext uri="{BB962C8B-B14F-4D97-AF65-F5344CB8AC3E}">
        <p14:creationId xmlns:p14="http://schemas.microsoft.com/office/powerpoint/2010/main" val="562306778"/>
      </p:ext>
    </p:extLst>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Content Placeholder 2"/>
          <p:cNvSpPr>
            <a:spLocks noGrp="1"/>
          </p:cNvSpPr>
          <p:nvPr>
            <p:ph idx="1"/>
          </p:nvPr>
        </p:nvSpPr>
        <p:spPr>
          <a:xfrm>
            <a:off x="457200" y="1700808"/>
            <a:ext cx="8229600" cy="4886003"/>
          </a:xfrm>
        </p:spPr>
        <p:style>
          <a:lnRef idx="2">
            <a:schemeClr val="accent2"/>
          </a:lnRef>
          <a:fillRef idx="1">
            <a:schemeClr val="lt1"/>
          </a:fillRef>
          <a:effectRef idx="0">
            <a:schemeClr val="accent2"/>
          </a:effectRef>
          <a:fontRef idx="minor">
            <a:schemeClr val="dk1"/>
          </a:fontRef>
        </p:style>
        <p:txBody>
          <a:bodyPr>
            <a:normAutofit lnSpcReduction="10000"/>
          </a:bodyPr>
          <a:lstStyle/>
          <a:p>
            <a:pPr algn="r" rtl="1">
              <a:buClr>
                <a:srgbClr val="FF0000"/>
              </a:buClr>
            </a:pPr>
            <a:r>
              <a:rPr lang="fa-IR" b="1" dirty="0">
                <a:cs typeface="B Nazanin" panose="00000400000000000000" pitchFamily="2" charset="-78"/>
              </a:rPr>
              <a:t>به محض باز شدن تارهای صوتی، لوله را داخل نمایید تا راهنمای تار صوتی در سطح تارهای صوتی قرار گیرد.</a:t>
            </a:r>
          </a:p>
          <a:p>
            <a:pPr algn="r" rtl="1">
              <a:buClr>
                <a:srgbClr val="FF0000"/>
              </a:buClr>
            </a:pPr>
            <a:r>
              <a:rPr lang="fa-IR" b="1" dirty="0">
                <a:cs typeface="B Nazanin" panose="00000400000000000000" pitchFamily="2" charset="-78"/>
              </a:rPr>
              <a:t>در لوله گذاری صحیح، انتهای لـوله تقریباً در میانـه راه بین تارهای صوتی و کارینا واقع می شود.</a:t>
            </a:r>
          </a:p>
          <a:p>
            <a:pPr algn="r" rtl="1">
              <a:buClr>
                <a:srgbClr val="FF0000"/>
              </a:buClr>
            </a:pPr>
            <a:r>
              <a:rPr lang="fa-IR" b="1" dirty="0">
                <a:cs typeface="B Nazanin" panose="00000400000000000000" pitchFamily="2" charset="-78"/>
              </a:rPr>
              <a:t>تلاش برای لوله گذاری را به 30 ثانیه محدود کنید.</a:t>
            </a:r>
          </a:p>
          <a:p>
            <a:pPr algn="r" rtl="1">
              <a:buClr>
                <a:srgbClr val="FF0000"/>
              </a:buClr>
            </a:pPr>
            <a:endParaRPr lang="en-GB" b="1" dirty="0">
              <a:cs typeface="B Nazanin" panose="00000400000000000000" pitchFamily="2" charset="-78"/>
            </a:endParaRPr>
          </a:p>
          <a:p>
            <a:pPr marL="0" indent="0">
              <a:buClr>
                <a:srgbClr val="FF0000"/>
              </a:buClr>
              <a:buNone/>
            </a:pPr>
            <a:endParaRPr lang="en-GB" b="1" dirty="0">
              <a:cs typeface="B Nazanin" panose="00000400000000000000" pitchFamily="2" charset="-78"/>
            </a:endParaRPr>
          </a:p>
        </p:txBody>
      </p:sp>
      <p:pic>
        <p:nvPicPr>
          <p:cNvPr id="2" name="Picture 1"/>
          <p:cNvPicPr>
            <a:picLocks noChangeAspect="1"/>
          </p:cNvPicPr>
          <p:nvPr/>
        </p:nvPicPr>
        <p:blipFill>
          <a:blip r:embed="rId3"/>
          <a:stretch>
            <a:fillRect/>
          </a:stretch>
        </p:blipFill>
        <p:spPr>
          <a:xfrm>
            <a:off x="539527" y="4365104"/>
            <a:ext cx="1800225" cy="2143125"/>
          </a:xfrm>
          <a:prstGeom prst="rect">
            <a:avLst/>
          </a:prstGeom>
        </p:spPr>
      </p:pic>
      <p:sp>
        <p:nvSpPr>
          <p:cNvPr id="6" name="Footer Placeholder 3"/>
          <p:cNvSpPr>
            <a:spLocks noGrp="1"/>
          </p:cNvSpPr>
          <p:nvPr>
            <p:ph type="ftr" sz="quarter" idx="11"/>
          </p:nvPr>
        </p:nvSpPr>
        <p:spPr>
          <a:xfrm>
            <a:off x="6300192" y="6093296"/>
            <a:ext cx="2952328" cy="365125"/>
          </a:xfrm>
        </p:spPr>
        <p:txBody>
          <a:bodyPr/>
          <a:lstStyle/>
          <a:p>
            <a:r>
              <a:rPr lang="fa-IR" sz="1800" b="1" dirty="0">
                <a:solidFill>
                  <a:srgbClr val="FF0000"/>
                </a:solidFill>
                <a:cs typeface="B Nazanin" panose="00000400000000000000" pitchFamily="2" charset="-78"/>
              </a:rPr>
              <a:t>ادامه دارد ......</a:t>
            </a:r>
            <a:endParaRPr lang="en-GB" sz="1800" b="1" dirty="0">
              <a:solidFill>
                <a:srgbClr val="FF0000"/>
              </a:solidFill>
              <a:cs typeface="B Nazanin" panose="00000400000000000000" pitchFamily="2" charset="-78"/>
            </a:endParaRPr>
          </a:p>
        </p:txBody>
      </p:sp>
      <p:sp>
        <p:nvSpPr>
          <p:cNvPr id="7" name="Title 1"/>
          <p:cNvSpPr>
            <a:spLocks noGrp="1"/>
          </p:cNvSpPr>
          <p:nvPr>
            <p:ph type="title"/>
          </p:nvPr>
        </p:nvSpPr>
        <p:spPr>
          <a:xfrm>
            <a:off x="457200" y="260648"/>
            <a:ext cx="8229600" cy="1143000"/>
          </a:xfrm>
        </p:spPr>
        <p:txBody>
          <a:bodyPr rtlCol="0">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rtl="1" fontAlgn="auto">
              <a:spcAft>
                <a:spcPts val="0"/>
              </a:spcAft>
              <a:defRPr/>
            </a:pPr>
            <a:r>
              <a:rPr lang="fa-IR" sz="8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rPr>
              <a:t>شیوه گذاشتن لوله</a:t>
            </a:r>
            <a:endParaRPr lang="en-GB" sz="8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endParaRPr>
          </a:p>
        </p:txBody>
      </p:sp>
    </p:spTree>
    <p:extLst>
      <p:ext uri="{BB962C8B-B14F-4D97-AF65-F5344CB8AC3E}">
        <p14:creationId xmlns:p14="http://schemas.microsoft.com/office/powerpoint/2010/main" val="2222987913"/>
      </p:ext>
    </p:extLst>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noFill/>
          </a:ln>
        </p:spPr>
        <p:style>
          <a:lnRef idx="2">
            <a:schemeClr val="accent2"/>
          </a:lnRef>
          <a:fillRef idx="1">
            <a:schemeClr val="lt1"/>
          </a:fillRef>
          <a:effectRef idx="0">
            <a:schemeClr val="accent2"/>
          </a:effectRef>
          <a:fontRef idx="minor">
            <a:schemeClr val="dk1"/>
          </a:fontRef>
        </p:style>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fa-IR" sz="8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rPr>
              <a:t>لوله گذاری کنید</a:t>
            </a:r>
            <a:endParaRPr lang="en-GB" sz="8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endParaRPr>
          </a:p>
        </p:txBody>
      </p:sp>
      <p:pic>
        <p:nvPicPr>
          <p:cNvPr id="3" name="Picture 2"/>
          <p:cNvPicPr>
            <a:picLocks noChangeAspect="1"/>
          </p:cNvPicPr>
          <p:nvPr/>
        </p:nvPicPr>
        <p:blipFill>
          <a:blip r:embed="rId3"/>
          <a:stretch>
            <a:fillRect/>
          </a:stretch>
        </p:blipFill>
        <p:spPr>
          <a:xfrm>
            <a:off x="251520" y="2204864"/>
            <a:ext cx="8136904" cy="5037131"/>
          </a:xfrm>
          <a:prstGeom prst="rect">
            <a:avLst/>
          </a:prstGeom>
        </p:spPr>
      </p:pic>
    </p:spTree>
    <p:extLst>
      <p:ext uri="{BB962C8B-B14F-4D97-AF65-F5344CB8AC3E}">
        <p14:creationId xmlns:p14="http://schemas.microsoft.com/office/powerpoint/2010/main" val="2985156905"/>
      </p:ext>
    </p:extLst>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noFill/>
          </a:ln>
        </p:spPr>
        <p:style>
          <a:lnRef idx="2">
            <a:schemeClr val="accent2"/>
          </a:lnRef>
          <a:fillRef idx="1">
            <a:schemeClr val="lt1"/>
          </a:fillRef>
          <a:effectRef idx="0">
            <a:schemeClr val="accent2"/>
          </a:effectRef>
          <a:fontRef idx="minor">
            <a:schemeClr val="dk1"/>
          </a:fontRef>
        </p:style>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fa-IR" sz="8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rPr>
              <a:t>نشانه های کلیدی </a:t>
            </a:r>
            <a:endParaRPr lang="en-GB" sz="8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endParaRPr>
          </a:p>
        </p:txBody>
      </p:sp>
      <p:pic>
        <p:nvPicPr>
          <p:cNvPr id="3" name="Picture 2"/>
          <p:cNvPicPr>
            <a:picLocks noChangeAspect="1"/>
          </p:cNvPicPr>
          <p:nvPr/>
        </p:nvPicPr>
        <p:blipFill>
          <a:blip r:embed="rId3"/>
          <a:stretch>
            <a:fillRect/>
          </a:stretch>
        </p:blipFill>
        <p:spPr>
          <a:xfrm>
            <a:off x="1662113" y="2126388"/>
            <a:ext cx="5214144" cy="4283961"/>
          </a:xfrm>
          <a:prstGeom prst="rect">
            <a:avLst/>
          </a:prstGeom>
        </p:spPr>
      </p:pic>
    </p:spTree>
    <p:extLst>
      <p:ext uri="{BB962C8B-B14F-4D97-AF65-F5344CB8AC3E}">
        <p14:creationId xmlns:p14="http://schemas.microsoft.com/office/powerpoint/2010/main" val="1451220207"/>
      </p:ext>
    </p:extLst>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28"/>
            <a:ext cx="8229600" cy="1143000"/>
          </a:xfrm>
        </p:spPr>
        <p:txBody>
          <a:bodyPr>
            <a:normAutofit fontScale="90000"/>
            <a:scene3d>
              <a:camera prst="orthographicFront"/>
              <a:lightRig rig="soft" dir="tl">
                <a:rot lat="0" lon="0" rev="0"/>
              </a:lightRig>
            </a:scene3d>
            <a:sp3d contourW="25400" prstMaterial="matte">
              <a:bevelT w="25400" h="55880" prst="artDeco"/>
              <a:contourClr>
                <a:schemeClr val="accent2">
                  <a:tint val="20000"/>
                </a:schemeClr>
              </a:contourClr>
            </a:sp3d>
          </a:bodyPr>
          <a:lstStyle/>
          <a:p>
            <a:pPr rtl="1"/>
            <a:r>
              <a:rPr lang="fa-IR" sz="6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rPr>
              <a:t>لارنگوسکوپ را خارج کنید</a:t>
            </a:r>
            <a:endParaRPr lang="en-GB" sz="6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endParaRPr>
          </a:p>
        </p:txBody>
      </p:sp>
      <p:sp>
        <p:nvSpPr>
          <p:cNvPr id="3" name="Content Placeholder 2"/>
          <p:cNvSpPr>
            <a:spLocks noGrp="1"/>
          </p:cNvSpPr>
          <p:nvPr>
            <p:ph idx="1"/>
          </p:nvPr>
        </p:nvSpPr>
        <p:spPr>
          <a:xfrm>
            <a:off x="457200" y="1760557"/>
            <a:ext cx="8229600" cy="4525963"/>
          </a:xfrm>
        </p:spPr>
        <p:style>
          <a:lnRef idx="2">
            <a:schemeClr val="accent2"/>
          </a:lnRef>
          <a:fillRef idx="1">
            <a:schemeClr val="lt1"/>
          </a:fillRef>
          <a:effectRef idx="0">
            <a:schemeClr val="accent2"/>
          </a:effectRef>
          <a:fontRef idx="minor">
            <a:schemeClr val="dk1"/>
          </a:fontRef>
        </p:style>
        <p:txBody>
          <a:bodyPr>
            <a:normAutofit/>
          </a:bodyPr>
          <a:lstStyle/>
          <a:p>
            <a:pPr algn="r" rtl="1">
              <a:buClr>
                <a:srgbClr val="FF0000"/>
              </a:buClr>
            </a:pPr>
            <a:r>
              <a:rPr lang="fa-IR" sz="4600" b="1" dirty="0"/>
              <a:t>بـا دست راست لولـه را ثابت نمـوده، لارنگوسکوپ را با احتیاط خارج کنید.</a:t>
            </a:r>
          </a:p>
          <a:p>
            <a:pPr algn="r" rtl="1">
              <a:buClr>
                <a:srgbClr val="FF0000"/>
              </a:buClr>
            </a:pPr>
            <a:r>
              <a:rPr lang="fa-IR" sz="4600" b="1" dirty="0"/>
              <a:t>بـا انگشت اشاره دست راست یا چپ، لولـه را بـه کام سخت بچسبانیـد و همزمان، استایلت را خارج نمایید.</a:t>
            </a:r>
            <a:endParaRPr lang="en-GB" sz="4600" b="1" dirty="0"/>
          </a:p>
        </p:txBody>
      </p:sp>
      <p:sp>
        <p:nvSpPr>
          <p:cNvPr id="5" name="Footer Placeholder 3"/>
          <p:cNvSpPr>
            <a:spLocks noGrp="1"/>
          </p:cNvSpPr>
          <p:nvPr>
            <p:ph type="ftr" sz="quarter" idx="11"/>
          </p:nvPr>
        </p:nvSpPr>
        <p:spPr>
          <a:xfrm>
            <a:off x="6660232" y="6381328"/>
            <a:ext cx="2952328" cy="365125"/>
          </a:xfrm>
        </p:spPr>
        <p:txBody>
          <a:bodyPr/>
          <a:lstStyle/>
          <a:p>
            <a:r>
              <a:rPr lang="fa-IR" sz="1800" b="1" dirty="0">
                <a:solidFill>
                  <a:srgbClr val="FF0000"/>
                </a:solidFill>
                <a:cs typeface="B Nazanin" panose="00000400000000000000" pitchFamily="2" charset="-78"/>
              </a:rPr>
              <a:t>ادامه دارد ......</a:t>
            </a:r>
            <a:endParaRPr lang="en-GB" sz="1800" b="1" dirty="0">
              <a:solidFill>
                <a:srgbClr val="FF0000"/>
              </a:solidFill>
              <a:cs typeface="B Nazanin" panose="00000400000000000000" pitchFamily="2" charset="-78"/>
            </a:endParaRPr>
          </a:p>
        </p:txBody>
      </p:sp>
    </p:spTree>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noFill/>
          </a:ln>
        </p:spPr>
        <p:style>
          <a:lnRef idx="2">
            <a:schemeClr val="accent2"/>
          </a:lnRef>
          <a:fillRef idx="1">
            <a:schemeClr val="lt1"/>
          </a:fillRef>
          <a:effectRef idx="0">
            <a:schemeClr val="accent2"/>
          </a:effectRef>
          <a:fontRef idx="minor">
            <a:schemeClr val="dk1"/>
          </a:fontRef>
        </p:style>
        <p:txBody>
          <a:bodyPr>
            <a:normAutofit fontScale="90000"/>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fa-IR" sz="6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rPr>
              <a:t>لارنگوسکوپ را خارج کنید</a:t>
            </a:r>
            <a:endParaRPr lang="en-GB" sz="6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endParaRPr>
          </a:p>
        </p:txBody>
      </p:sp>
      <p:pic>
        <p:nvPicPr>
          <p:cNvPr id="4" name="Picture 3"/>
          <p:cNvPicPr>
            <a:picLocks noChangeAspect="1"/>
          </p:cNvPicPr>
          <p:nvPr/>
        </p:nvPicPr>
        <p:blipFill>
          <a:blip r:embed="rId3"/>
          <a:stretch>
            <a:fillRect/>
          </a:stretch>
        </p:blipFill>
        <p:spPr>
          <a:xfrm>
            <a:off x="1979712" y="1690484"/>
            <a:ext cx="4968552" cy="4978508"/>
          </a:xfrm>
          <a:prstGeom prst="rect">
            <a:avLst/>
          </a:prstGeom>
        </p:spPr>
      </p:pic>
    </p:spTree>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noFill/>
          </a:ln>
        </p:spPr>
        <p:style>
          <a:lnRef idx="2">
            <a:schemeClr val="accent2"/>
          </a:lnRef>
          <a:fillRef idx="1">
            <a:schemeClr val="lt1"/>
          </a:fillRef>
          <a:effectRef idx="0">
            <a:schemeClr val="accent2"/>
          </a:effectRef>
          <a:fontRef idx="minor">
            <a:schemeClr val="dk1"/>
          </a:fontRef>
        </p:style>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fa-IR" sz="7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rPr>
              <a:t>استایلت را خارج کنید</a:t>
            </a:r>
            <a:endParaRPr lang="en-GB" sz="7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endParaRPr>
          </a:p>
        </p:txBody>
      </p:sp>
      <p:pic>
        <p:nvPicPr>
          <p:cNvPr id="12290" name="Picture 2" descr="C:\Users\Niknafs\Pictures\s336.jpg"/>
          <p:cNvPicPr>
            <a:picLocks noGrp="1" noChangeAspect="1" noChangeArrowheads="1"/>
          </p:cNvPicPr>
          <p:nvPr>
            <p:ph idx="1"/>
          </p:nvPr>
        </p:nvPicPr>
        <p:blipFill>
          <a:blip r:embed="rId3"/>
          <a:srcRect/>
          <a:stretch>
            <a:fillRect/>
          </a:stretch>
        </p:blipFill>
        <p:spPr bwMode="auto">
          <a:xfrm>
            <a:off x="2141059" y="2225566"/>
            <a:ext cx="4231141" cy="3867730"/>
          </a:xfrm>
          <a:prstGeom prst="rect">
            <a:avLst/>
          </a:prstGeom>
          <a:noFill/>
        </p:spPr>
      </p:pic>
    </p:spTree>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noFill/>
          </a:ln>
        </p:spPr>
        <p:style>
          <a:lnRef idx="2">
            <a:schemeClr val="accent2"/>
          </a:lnRef>
          <a:fillRef idx="1">
            <a:schemeClr val="lt1"/>
          </a:fillRef>
          <a:effectRef idx="0">
            <a:schemeClr val="accent2"/>
          </a:effectRef>
          <a:fontRef idx="minor">
            <a:schemeClr val="dk1"/>
          </a:fontRef>
        </p:style>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rtl="1"/>
            <a:r>
              <a:rPr lang="fa-IR"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rPr>
              <a:t>بعد از لوله گذاری </a:t>
            </a:r>
            <a:r>
              <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rPr>
              <a:t>PPV</a:t>
            </a:r>
            <a:r>
              <a:rPr lang="fa-IR"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rPr>
              <a:t> را از سر بگیرید </a:t>
            </a:r>
            <a:endParaRPr lang="en-GB"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endParaRPr>
          </a:p>
        </p:txBody>
      </p:sp>
      <p:pic>
        <p:nvPicPr>
          <p:cNvPr id="4" name="Picture 3"/>
          <p:cNvPicPr>
            <a:picLocks noChangeAspect="1"/>
          </p:cNvPicPr>
          <p:nvPr/>
        </p:nvPicPr>
        <p:blipFill>
          <a:blip r:embed="rId3"/>
          <a:stretch>
            <a:fillRect/>
          </a:stretch>
        </p:blipFill>
        <p:spPr>
          <a:xfrm>
            <a:off x="2339751" y="2924944"/>
            <a:ext cx="3118487" cy="3701468"/>
          </a:xfrm>
          <a:prstGeom prst="rect">
            <a:avLst/>
          </a:prstGeom>
        </p:spPr>
      </p:pic>
    </p:spTree>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p:nvPr>
        </p:nvSpPr>
        <p:spPr>
          <a:xfrm>
            <a:off x="457200" y="260648"/>
            <a:ext cx="8229600" cy="1143000"/>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fa-IR" sz="8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rPr>
              <a:t>تأیید مکان لوله نای </a:t>
            </a:r>
            <a:endParaRPr lang="en-GB" sz="8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endParaRPr>
          </a:p>
        </p:txBody>
      </p:sp>
      <p:sp>
        <p:nvSpPr>
          <p:cNvPr id="76803" name="Content Placeholder 2"/>
          <p:cNvSpPr>
            <a:spLocks noGrp="1"/>
          </p:cNvSpPr>
          <p:nvPr>
            <p:ph idx="1"/>
          </p:nvPr>
        </p:nvSpPr>
        <p:spPr>
          <a:xfrm>
            <a:off x="457200" y="1556792"/>
            <a:ext cx="8229600" cy="4525963"/>
          </a:xfrm>
        </p:spPr>
        <p:style>
          <a:lnRef idx="2">
            <a:schemeClr val="accent2"/>
          </a:lnRef>
          <a:fillRef idx="1">
            <a:schemeClr val="lt1"/>
          </a:fillRef>
          <a:effectRef idx="0">
            <a:schemeClr val="accent2"/>
          </a:effectRef>
          <a:fontRef idx="minor">
            <a:schemeClr val="dk1"/>
          </a:fontRef>
        </p:style>
        <p:txBody>
          <a:bodyPr rtlCol="0">
            <a:noAutofit/>
          </a:bodyPr>
          <a:lstStyle/>
          <a:p>
            <a:pPr algn="r" rtl="1" fontAlgn="auto">
              <a:spcAft>
                <a:spcPts val="0"/>
              </a:spcAft>
              <a:buClr>
                <a:srgbClr val="FF0000"/>
              </a:buClr>
              <a:buFont typeface="Wingdings 2" pitchFamily="18" charset="2"/>
              <a:buNone/>
              <a:defRPr/>
            </a:pPr>
            <a:r>
              <a:rPr lang="fa-IR" sz="4400" b="1" dirty="0">
                <a:solidFill>
                  <a:srgbClr val="C00000"/>
                </a:solidFill>
              </a:rPr>
              <a:t>مکان مناسب</a:t>
            </a:r>
            <a:endParaRPr lang="en-GB" sz="4400" b="1" dirty="0">
              <a:solidFill>
                <a:srgbClr val="C00000"/>
              </a:solidFill>
            </a:endParaRPr>
          </a:p>
          <a:p>
            <a:pPr algn="r" rtl="1" fontAlgn="auto">
              <a:spcAft>
                <a:spcPts val="0"/>
              </a:spcAft>
              <a:buClr>
                <a:srgbClr val="FF0000"/>
              </a:buClr>
              <a:buFont typeface="Wingdings 2" pitchFamily="18" charset="2"/>
              <a:buNone/>
              <a:defRPr/>
            </a:pPr>
            <a:r>
              <a:rPr lang="fa-IR" b="1" dirty="0">
                <a:solidFill>
                  <a:srgbClr val="C00000"/>
                </a:solidFill>
              </a:rPr>
              <a:t>مکان مناسب لوله نای با نشانه های زیر مشخص می شود:</a:t>
            </a:r>
            <a:endParaRPr lang="en-GB" b="1" dirty="0">
              <a:solidFill>
                <a:srgbClr val="C00000"/>
              </a:solidFill>
            </a:endParaRPr>
          </a:p>
          <a:p>
            <a:pPr algn="r" rtl="1">
              <a:buClr>
                <a:srgbClr val="FF0000"/>
              </a:buClr>
              <a:defRPr/>
            </a:pPr>
            <a:r>
              <a:rPr lang="fa-IR" sz="3000" b="1" dirty="0"/>
              <a:t>بهبود ضربان قلب، رنگ/ اکسیمتری، و فعالیت.</a:t>
            </a:r>
          </a:p>
          <a:p>
            <a:pPr algn="r" rtl="1">
              <a:buClr>
                <a:srgbClr val="FF0000"/>
              </a:buClr>
              <a:defRPr/>
            </a:pPr>
            <a:r>
              <a:rPr lang="fa-IR" sz="3000" b="1" dirty="0"/>
              <a:t>یافتن </a:t>
            </a:r>
            <a:r>
              <a:rPr lang="en-US" sz="3000" b="1" dirty="0"/>
              <a:t>CO</a:t>
            </a:r>
            <a:r>
              <a:rPr lang="en-US" sz="3000" b="1" baseline="-25000" dirty="0"/>
              <a:t>2</a:t>
            </a:r>
            <a:r>
              <a:rPr lang="fa-IR" sz="3000" b="1" dirty="0"/>
              <a:t> بازدمی به وسیله </a:t>
            </a:r>
            <a:r>
              <a:rPr lang="en-US" sz="3000" b="1" dirty="0"/>
              <a:t>CO</a:t>
            </a:r>
            <a:r>
              <a:rPr lang="en-US" sz="3000" b="1" baseline="-25000" dirty="0"/>
              <a:t>2</a:t>
            </a:r>
            <a:r>
              <a:rPr lang="fa-IR" sz="3000" b="1" dirty="0"/>
              <a:t> یاب.</a:t>
            </a:r>
          </a:p>
          <a:p>
            <a:pPr algn="r" rtl="1">
              <a:buClr>
                <a:srgbClr val="FF0000"/>
              </a:buClr>
              <a:defRPr/>
            </a:pPr>
            <a:r>
              <a:rPr lang="fa-IR" sz="3000" b="1" dirty="0"/>
              <a:t>مشاهده بخار در لوله نای حین بازدم.</a:t>
            </a:r>
          </a:p>
          <a:p>
            <a:pPr algn="r" rtl="1">
              <a:buClr>
                <a:srgbClr val="FF0000"/>
              </a:buClr>
              <a:defRPr/>
            </a:pPr>
            <a:r>
              <a:rPr lang="fa-IR" sz="3000" b="1" dirty="0"/>
              <a:t>مشاهده مستقیم لوله بین تارهای صوتی.</a:t>
            </a:r>
          </a:p>
          <a:p>
            <a:pPr algn="r" rtl="1">
              <a:buClr>
                <a:srgbClr val="FF0000"/>
              </a:buClr>
              <a:defRPr/>
            </a:pPr>
            <a:r>
              <a:rPr lang="fa-IR" sz="3000" b="1" dirty="0"/>
              <a:t>اندازه گیری فاصله نوک لوله تا لب بالایی.</a:t>
            </a:r>
            <a:endParaRPr lang="en-GB" sz="3000" b="1" dirty="0"/>
          </a:p>
          <a:p>
            <a:pPr fontAlgn="auto">
              <a:spcAft>
                <a:spcPts val="0"/>
              </a:spcAft>
              <a:buClr>
                <a:srgbClr val="FF0000"/>
              </a:buClr>
              <a:buNone/>
              <a:defRPr/>
            </a:pPr>
            <a:endParaRPr lang="en-GB" sz="2800" b="1" dirty="0">
              <a:cs typeface="B Nazanin" panose="00000400000000000000" pitchFamily="2" charset="-78"/>
            </a:endParaRPr>
          </a:p>
          <a:p>
            <a:pPr algn="r" fontAlgn="auto">
              <a:spcAft>
                <a:spcPts val="0"/>
              </a:spcAft>
              <a:buClr>
                <a:srgbClr val="FF0000"/>
              </a:buClr>
              <a:buNone/>
              <a:defRPr/>
            </a:pPr>
            <a:endParaRPr lang="en-GB" sz="2800" b="1" dirty="0">
              <a:solidFill>
                <a:srgbClr val="C00000"/>
              </a:solidFill>
              <a:cs typeface="B Nazanin" panose="00000400000000000000" pitchFamily="2" charset="-78"/>
            </a:endParaRPr>
          </a:p>
        </p:txBody>
      </p:sp>
      <p:sp>
        <p:nvSpPr>
          <p:cNvPr id="5" name="Footer Placeholder 3"/>
          <p:cNvSpPr>
            <a:spLocks noGrp="1"/>
          </p:cNvSpPr>
          <p:nvPr>
            <p:ph type="ftr" sz="quarter" idx="11"/>
          </p:nvPr>
        </p:nvSpPr>
        <p:spPr>
          <a:xfrm>
            <a:off x="6660232" y="6093296"/>
            <a:ext cx="2952328" cy="365125"/>
          </a:xfrm>
        </p:spPr>
        <p:txBody>
          <a:bodyPr/>
          <a:lstStyle/>
          <a:p>
            <a:r>
              <a:rPr lang="fa-IR" sz="1800" b="1" dirty="0">
                <a:solidFill>
                  <a:srgbClr val="FF0000"/>
                </a:solidFill>
                <a:cs typeface="B Nazanin" panose="00000400000000000000" pitchFamily="2" charset="-78"/>
              </a:rPr>
              <a:t>ادامه دارد ......</a:t>
            </a:r>
            <a:endParaRPr lang="en-GB" sz="1800" b="1" dirty="0">
              <a:solidFill>
                <a:srgbClr val="FF0000"/>
              </a:solidFill>
              <a:cs typeface="B Nazanin" panose="00000400000000000000" pitchFamily="2" charset="-78"/>
            </a:endParaRPr>
          </a:p>
        </p:txBody>
      </p:sp>
    </p:spTree>
    <p:extLst>
      <p:ext uri="{BB962C8B-B14F-4D97-AF65-F5344CB8AC3E}">
        <p14:creationId xmlns:p14="http://schemas.microsoft.com/office/powerpoint/2010/main" val="1544671788"/>
      </p:ext>
    </p:extLst>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3" name="Content Placeholder 2"/>
          <p:cNvSpPr>
            <a:spLocks noGrp="1"/>
          </p:cNvSpPr>
          <p:nvPr>
            <p:ph idx="1"/>
          </p:nvPr>
        </p:nvSpPr>
        <p:spPr>
          <a:xfrm>
            <a:off x="457200" y="1816224"/>
            <a:ext cx="8229600" cy="4205064"/>
          </a:xfrm>
        </p:spPr>
        <p:style>
          <a:lnRef idx="2">
            <a:schemeClr val="accent2"/>
          </a:lnRef>
          <a:fillRef idx="1">
            <a:schemeClr val="lt1"/>
          </a:fillRef>
          <a:effectRef idx="0">
            <a:schemeClr val="accent2"/>
          </a:effectRef>
          <a:fontRef idx="minor">
            <a:schemeClr val="dk1"/>
          </a:fontRef>
        </p:style>
        <p:txBody>
          <a:bodyPr tIns="182880" rtlCol="0">
            <a:noAutofit/>
          </a:bodyPr>
          <a:lstStyle/>
          <a:p>
            <a:pPr algn="r" rtl="1">
              <a:buClr>
                <a:srgbClr val="FF0000"/>
              </a:buClr>
              <a:defRPr/>
            </a:pPr>
            <a:r>
              <a:rPr lang="fa-IR" sz="3600" b="1" dirty="0"/>
              <a:t>سمع صداهای تنفسی در دو طرف قفسه سینه.</a:t>
            </a:r>
          </a:p>
          <a:p>
            <a:pPr algn="r" rtl="1">
              <a:buClr>
                <a:srgbClr val="FF0000"/>
              </a:buClr>
              <a:defRPr/>
            </a:pPr>
            <a:r>
              <a:rPr lang="fa-IR" sz="3600" b="1" dirty="0"/>
              <a:t>تساوی صداها در دو طرف.</a:t>
            </a:r>
          </a:p>
          <a:p>
            <a:pPr algn="r" rtl="1">
              <a:buClr>
                <a:srgbClr val="FF0000"/>
              </a:buClr>
              <a:defRPr/>
            </a:pPr>
            <a:r>
              <a:rPr lang="fa-IR" sz="3600" b="1" dirty="0"/>
              <a:t>بالا آمدن اندک قفسه سینه با هر بار تهویه.</a:t>
            </a:r>
          </a:p>
          <a:p>
            <a:pPr algn="r" rtl="1">
              <a:buClr>
                <a:srgbClr val="FF0000"/>
              </a:buClr>
              <a:defRPr/>
            </a:pPr>
            <a:r>
              <a:rPr lang="fa-IR" sz="3600" b="1" dirty="0"/>
              <a:t>عدم ورود هوا به معده در سمع.</a:t>
            </a:r>
          </a:p>
          <a:p>
            <a:pPr algn="r" rtl="1">
              <a:buClr>
                <a:srgbClr val="FF0000"/>
              </a:buClr>
              <a:defRPr/>
            </a:pPr>
            <a:r>
              <a:rPr lang="fa-IR" sz="3600" b="1" dirty="0"/>
              <a:t>عدم اتساع معده.</a:t>
            </a:r>
          </a:p>
          <a:p>
            <a:pPr algn="r" rtl="1">
              <a:buClr>
                <a:srgbClr val="FF0000"/>
              </a:buClr>
              <a:defRPr/>
            </a:pPr>
            <a:r>
              <a:rPr lang="fa-IR" sz="3600" b="1" dirty="0"/>
              <a:t>تأیید مکان لوله با رادیوگرافی.</a:t>
            </a:r>
            <a:endParaRPr lang="en-GB" sz="3600" b="1" dirty="0"/>
          </a:p>
          <a:p>
            <a:pPr fontAlgn="auto">
              <a:spcAft>
                <a:spcPts val="0"/>
              </a:spcAft>
              <a:buClr>
                <a:srgbClr val="FF0000"/>
              </a:buClr>
              <a:buFont typeface="Arial" pitchFamily="34" charset="0"/>
              <a:buChar char="•"/>
              <a:defRPr/>
            </a:pPr>
            <a:endParaRPr lang="en-GB" sz="3600" b="1" dirty="0">
              <a:cs typeface="B Nazanin" panose="00000400000000000000" pitchFamily="2" charset="-78"/>
            </a:endParaRPr>
          </a:p>
        </p:txBody>
      </p:sp>
      <p:sp>
        <p:nvSpPr>
          <p:cNvPr id="5" name="Title 1"/>
          <p:cNvSpPr>
            <a:spLocks noGrp="1"/>
          </p:cNvSpPr>
          <p:nvPr>
            <p:ph type="title"/>
          </p:nvPr>
        </p:nvSpPr>
        <p:spPr>
          <a:xfrm>
            <a:off x="457200" y="260648"/>
            <a:ext cx="8229600" cy="1143000"/>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rtl="1"/>
            <a:r>
              <a:rPr lang="fa-IR" sz="8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rPr>
              <a:t>تأیید مکان لوله نای </a:t>
            </a:r>
            <a:endParaRPr lang="en-GB" sz="8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endParaRPr>
          </a:p>
        </p:txBody>
      </p:sp>
    </p:spTree>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229600" cy="1143000"/>
          </a:xfrm>
        </p:spPr>
        <p:style>
          <a:lnRef idx="2">
            <a:schemeClr val="accent2"/>
          </a:lnRef>
          <a:fillRef idx="1">
            <a:schemeClr val="lt1"/>
          </a:fillRef>
          <a:effectRef idx="0">
            <a:schemeClr val="accent2"/>
          </a:effectRef>
          <a:fontRef idx="minor">
            <a:schemeClr val="dk1"/>
          </a:fontRef>
        </p:style>
        <p:txBody>
          <a:bodyPr>
            <a:normAutofit fontScale="90000"/>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fa-IR" sz="6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rPr>
              <a:t>تأیید مکان مناسب لوله نای</a:t>
            </a:r>
            <a:endParaRPr lang="en-GB" sz="6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endParaRPr>
          </a:p>
        </p:txBody>
      </p:sp>
      <p:sp>
        <p:nvSpPr>
          <p:cNvPr id="3" name="Content Placeholder 2"/>
          <p:cNvSpPr>
            <a:spLocks noGrp="1"/>
          </p:cNvSpPr>
          <p:nvPr>
            <p:ph idx="1"/>
          </p:nvPr>
        </p:nvSpPr>
        <p:spPr>
          <a:xfrm>
            <a:off x="457200" y="1600200"/>
            <a:ext cx="8229600" cy="5040901"/>
          </a:xfrm>
        </p:spPr>
        <p:txBody>
          <a:bodyPr>
            <a:normAutofit/>
          </a:bodyPr>
          <a:lstStyle/>
          <a:p>
            <a:pPr marL="0" indent="0">
              <a:buNone/>
            </a:pPr>
            <a:endParaRPr lang="en-US" sz="3000" b="1" dirty="0"/>
          </a:p>
          <a:p>
            <a:pPr marL="0" indent="0" algn="r" rtl="1">
              <a:buNone/>
            </a:pPr>
            <a:r>
              <a:rPr lang="fa-IR" sz="3000" b="1" dirty="0">
                <a:cs typeface="B Nazanin" panose="00000400000000000000" pitchFamily="2" charset="-78"/>
              </a:rPr>
              <a:t>صداهای ریه باید در دو</a:t>
            </a:r>
          </a:p>
          <a:p>
            <a:pPr marL="0" indent="0" algn="r" rtl="1">
              <a:buNone/>
            </a:pPr>
            <a:r>
              <a:rPr lang="fa-IR" sz="3000" b="1" dirty="0">
                <a:cs typeface="B Nazanin" panose="00000400000000000000" pitchFamily="2" charset="-78"/>
              </a:rPr>
              <a:t>طرف، زیر بغل شنیده شود</a:t>
            </a:r>
          </a:p>
          <a:p>
            <a:pPr marL="0" indent="0" algn="r" rtl="1">
              <a:buNone/>
            </a:pPr>
            <a:r>
              <a:rPr lang="fa-IR" sz="3000" b="1" dirty="0">
                <a:cs typeface="B Nazanin" panose="00000400000000000000" pitchFamily="2" charset="-78"/>
              </a:rPr>
              <a:t>اما در سمع معده شنیده </a:t>
            </a:r>
          </a:p>
          <a:p>
            <a:pPr marL="0" indent="0" algn="r" rtl="1">
              <a:buNone/>
            </a:pPr>
            <a:r>
              <a:rPr lang="fa-IR" sz="3000" b="1" dirty="0">
                <a:cs typeface="B Nazanin" panose="00000400000000000000" pitchFamily="2" charset="-78"/>
              </a:rPr>
              <a:t>نشود.</a:t>
            </a:r>
            <a:endParaRPr lang="en-US" sz="3000" b="1" dirty="0">
              <a:cs typeface="B Nazanin" panose="00000400000000000000" pitchFamily="2" charset="-78"/>
            </a:endParaRPr>
          </a:p>
        </p:txBody>
      </p:sp>
      <p:pic>
        <p:nvPicPr>
          <p:cNvPr id="4" name="Picture 3"/>
          <p:cNvPicPr>
            <a:picLocks noChangeAspect="1"/>
          </p:cNvPicPr>
          <p:nvPr/>
        </p:nvPicPr>
        <p:blipFill>
          <a:blip r:embed="rId3"/>
          <a:stretch>
            <a:fillRect/>
          </a:stretch>
        </p:blipFill>
        <p:spPr>
          <a:xfrm>
            <a:off x="395536" y="1895053"/>
            <a:ext cx="4824536" cy="4486275"/>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686519" y="1704974"/>
            <a:ext cx="5765801" cy="4820370"/>
          </a:xfrm>
          <a:prstGeom prst="rect">
            <a:avLst/>
          </a:prstGeom>
        </p:spPr>
      </p:pic>
      <p:sp>
        <p:nvSpPr>
          <p:cNvPr id="5" name="Title 1"/>
          <p:cNvSpPr>
            <a:spLocks noGrp="1"/>
          </p:cNvSpPr>
          <p:nvPr>
            <p:ph type="title"/>
          </p:nvPr>
        </p:nvSpPr>
        <p:spPr>
          <a:xfrm>
            <a:off x="171450" y="214312"/>
            <a:ext cx="8793038" cy="1117327"/>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rtl="1"/>
            <a:r>
              <a:rPr lang="fa-IR" sz="3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rPr>
              <a:t>تغییرات زمانی </a:t>
            </a:r>
            <a:r>
              <a:rPr lang="en-US" sz="3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rPr>
              <a:t>Spo</a:t>
            </a:r>
            <a:r>
              <a:rPr lang="en-US" sz="3400" b="1" spc="50" baseline="-2500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rPr>
              <a:t>2</a:t>
            </a:r>
            <a:r>
              <a:rPr lang="fa-IR" sz="3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rPr>
              <a:t>، قبل از مجرای شریانی، پس از تولد </a:t>
            </a:r>
            <a:endParaRPr lang="en-GB" sz="3400" b="1" spc="50" baseline="-2500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endParaRPr>
          </a:p>
        </p:txBody>
      </p:sp>
    </p:spTree>
    <p:extLst>
      <p:ext uri="{BB962C8B-B14F-4D97-AF65-F5344CB8AC3E}">
        <p14:creationId xmlns:p14="http://schemas.microsoft.com/office/powerpoint/2010/main" val="3955620514"/>
      </p:ext>
    </p:extLst>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1143000"/>
          </a:xfrm>
          <a:ln>
            <a:noFill/>
          </a:ln>
        </p:spPr>
        <p:style>
          <a:lnRef idx="2">
            <a:schemeClr val="accent2"/>
          </a:lnRef>
          <a:fillRef idx="1">
            <a:schemeClr val="lt1"/>
          </a:fillRef>
          <a:effectRef idx="0">
            <a:schemeClr val="accent2"/>
          </a:effectRef>
          <a:fontRef idx="minor">
            <a:schemeClr val="dk1"/>
          </a:fontRef>
        </p:style>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fa-IR" sz="9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fa-IR" sz="9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rPr>
              <a:t>یاب</a:t>
            </a:r>
            <a:r>
              <a:rPr lang="en-GB" sz="8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CO</a:t>
            </a:r>
            <a:r>
              <a:rPr lang="en-GB" sz="8800" b="1" spc="50" baseline="-2500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2</a:t>
            </a:r>
            <a:endParaRPr lang="en-GB" sz="8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Content Placeholder 2"/>
          <p:cNvSpPr>
            <a:spLocks noGrp="1"/>
          </p:cNvSpPr>
          <p:nvPr>
            <p:ph idx="1"/>
          </p:nvPr>
        </p:nvSpPr>
        <p:spPr>
          <a:xfrm>
            <a:off x="457200" y="1600200"/>
            <a:ext cx="8229600" cy="5141168"/>
          </a:xfrm>
        </p:spPr>
        <p:txBody>
          <a:bodyPr>
            <a:normAutofit/>
          </a:bodyPr>
          <a:lstStyle/>
          <a:p>
            <a:pPr marL="0" indent="0" algn="ctr" rtl="1">
              <a:buClr>
                <a:srgbClr val="FF0000"/>
              </a:buClr>
              <a:buNone/>
            </a:pPr>
            <a:r>
              <a:rPr lang="fa-IR" sz="2800" b="1" dirty="0">
                <a:cs typeface="B Nazanin" panose="00000400000000000000" pitchFamily="2" charset="-78"/>
              </a:rPr>
              <a:t>نوزادانی که برون ده قلبی بسیار پایین دارند ممکن است</a:t>
            </a:r>
            <a:r>
              <a:rPr lang="en-US" sz="2800" b="1" dirty="0">
                <a:cs typeface="B Nazanin" panose="00000400000000000000" pitchFamily="2" charset="-78"/>
              </a:rPr>
              <a:t>CO</a:t>
            </a:r>
            <a:r>
              <a:rPr lang="en-US" sz="2800" b="1" baseline="-25000" dirty="0">
                <a:cs typeface="B Nazanin" panose="00000400000000000000" pitchFamily="2" charset="-78"/>
              </a:rPr>
              <a:t>2</a:t>
            </a:r>
            <a:r>
              <a:rPr lang="en-US" sz="2800" b="1" dirty="0">
                <a:cs typeface="B Nazanin" panose="00000400000000000000" pitchFamily="2" charset="-78"/>
              </a:rPr>
              <a:t> </a:t>
            </a:r>
            <a:r>
              <a:rPr lang="fa-IR" sz="2800" b="1" dirty="0">
                <a:cs typeface="B Nazanin" panose="00000400000000000000" pitchFamily="2" charset="-78"/>
              </a:rPr>
              <a:t> کافی برای فعال کردن </a:t>
            </a:r>
            <a:r>
              <a:rPr lang="en-US" sz="2800" b="1" dirty="0">
                <a:cs typeface="B Nazanin" panose="00000400000000000000" pitchFamily="2" charset="-78"/>
              </a:rPr>
              <a:t>CO</a:t>
            </a:r>
            <a:r>
              <a:rPr lang="en-US" sz="2800" b="1" baseline="-25000" dirty="0">
                <a:cs typeface="B Nazanin" panose="00000400000000000000" pitchFamily="2" charset="-78"/>
              </a:rPr>
              <a:t>2</a:t>
            </a:r>
            <a:r>
              <a:rPr lang="en-US" sz="2800" b="1" dirty="0">
                <a:cs typeface="B Nazanin" panose="00000400000000000000" pitchFamily="2" charset="-78"/>
              </a:rPr>
              <a:t> </a:t>
            </a:r>
            <a:r>
              <a:rPr lang="fa-IR" sz="2800" b="1" dirty="0">
                <a:cs typeface="B Nazanin" panose="00000400000000000000" pitchFamily="2" charset="-78"/>
              </a:rPr>
              <a:t> یاب برون ندهند</a:t>
            </a:r>
            <a:endParaRPr lang="en-US" sz="2800" b="1" dirty="0">
              <a:cs typeface="B Nazanin" panose="00000400000000000000" pitchFamily="2" charset="-78"/>
            </a:endParaRPr>
          </a:p>
        </p:txBody>
      </p:sp>
      <p:pic>
        <p:nvPicPr>
          <p:cNvPr id="4" name="Picture 3"/>
          <p:cNvPicPr>
            <a:picLocks noChangeAspect="1"/>
          </p:cNvPicPr>
          <p:nvPr/>
        </p:nvPicPr>
        <p:blipFill>
          <a:blip r:embed="rId3"/>
          <a:stretch>
            <a:fillRect/>
          </a:stretch>
        </p:blipFill>
        <p:spPr>
          <a:xfrm>
            <a:off x="1052512" y="2678385"/>
            <a:ext cx="7038975" cy="3990975"/>
          </a:xfrm>
          <a:prstGeom prst="rect">
            <a:avLst/>
          </a:prstGeom>
        </p:spPr>
      </p:pic>
    </p:spTree>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fa-IR" sz="8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rPr>
              <a:t>مکان لوله در نای</a:t>
            </a:r>
            <a:endParaRPr lang="en-GB" sz="8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endParaRPr>
          </a:p>
        </p:txBody>
      </p:sp>
      <p:sp>
        <p:nvSpPr>
          <p:cNvPr id="47107" name="Content Placeholder 2"/>
          <p:cNvSpPr>
            <a:spLocks noGrp="1"/>
          </p:cNvSpPr>
          <p:nvPr>
            <p:ph idx="1"/>
          </p:nvPr>
        </p:nvSpPr>
        <p:spPr>
          <a:xfrm>
            <a:off x="457200" y="2420888"/>
            <a:ext cx="7499176" cy="3960440"/>
          </a:xfrm>
        </p:spPr>
        <p:style>
          <a:lnRef idx="2">
            <a:schemeClr val="accent2"/>
          </a:lnRef>
          <a:fillRef idx="1">
            <a:schemeClr val="lt1"/>
          </a:fillRef>
          <a:effectRef idx="0">
            <a:schemeClr val="accent2"/>
          </a:effectRef>
          <a:fontRef idx="minor">
            <a:schemeClr val="dk1"/>
          </a:fontRef>
        </p:style>
        <p:txBody>
          <a:bodyPr rtlCol="0">
            <a:normAutofit fontScale="55000" lnSpcReduction="20000"/>
          </a:bodyPr>
          <a:lstStyle/>
          <a:p>
            <a:pPr algn="ctr" fontAlgn="auto">
              <a:spcAft>
                <a:spcPts val="0"/>
              </a:spcAft>
              <a:buFont typeface="Wingdings 2" pitchFamily="18" charset="2"/>
              <a:buNone/>
              <a:defRPr/>
            </a:pPr>
            <a:endParaRPr lang="fa-IR" sz="4300" b="1" dirty="0">
              <a:cs typeface="B Nazanin" panose="00000400000000000000" pitchFamily="2" charset="-78"/>
            </a:endParaRPr>
          </a:p>
          <a:p>
            <a:pPr algn="ctr" fontAlgn="auto">
              <a:spcAft>
                <a:spcPts val="0"/>
              </a:spcAft>
              <a:buFont typeface="Wingdings 2" pitchFamily="18" charset="2"/>
              <a:buNone/>
              <a:defRPr/>
            </a:pPr>
            <a:r>
              <a:rPr lang="fa-IR" sz="4300" b="1" dirty="0">
                <a:cs typeface="B Nazanin" panose="00000400000000000000" pitchFamily="2" charset="-78"/>
              </a:rPr>
              <a:t>اندازه گیری فاصله «نوک لوله تا لب بالایی»</a:t>
            </a:r>
            <a:endParaRPr lang="en-GB" sz="4300" b="1" dirty="0">
              <a:solidFill>
                <a:srgbClr val="FF0000"/>
              </a:solidFill>
              <a:effectLst>
                <a:outerShdw blurRad="38100" dist="38100" dir="2700000" algn="tl">
                  <a:srgbClr val="000000">
                    <a:alpha val="43137"/>
                  </a:srgbClr>
                </a:outerShdw>
              </a:effectLst>
              <a:cs typeface="B Nazanin" panose="00000400000000000000" pitchFamily="2" charset="-78"/>
            </a:endParaRPr>
          </a:p>
          <a:p>
            <a:pPr marL="0" indent="14288" algn="ctr" fontAlgn="auto">
              <a:spcAft>
                <a:spcPts val="0"/>
              </a:spcAft>
              <a:buFont typeface="Wingdings 2" pitchFamily="18" charset="2"/>
              <a:buNone/>
              <a:defRPr/>
            </a:pPr>
            <a:endParaRPr lang="fa-IR" sz="4000" b="1" dirty="0">
              <a:cs typeface="B Nazanin" panose="00000400000000000000" pitchFamily="2" charset="-78"/>
            </a:endParaRPr>
          </a:p>
          <a:p>
            <a:pPr marL="0" indent="14288" algn="ctr">
              <a:buNone/>
              <a:defRPr/>
            </a:pPr>
            <a:r>
              <a:rPr lang="en-GB" sz="14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cs typeface="B Nazanin" panose="00000400000000000000" pitchFamily="2" charset="-78"/>
              </a:rPr>
              <a:t>6 + WT (kg)</a:t>
            </a:r>
          </a:p>
          <a:p>
            <a:pPr marL="0" indent="14288" algn="ctr" fontAlgn="auto">
              <a:spcAft>
                <a:spcPts val="0"/>
              </a:spcAft>
              <a:buFont typeface="Wingdings 2" pitchFamily="18" charset="2"/>
              <a:buNone/>
              <a:defRPr/>
            </a:pPr>
            <a:endParaRPr lang="fa-IR" sz="4000" b="1" dirty="0">
              <a:cs typeface="B Nazanin" panose="00000400000000000000" pitchFamily="2" charset="-78"/>
            </a:endParaRPr>
          </a:p>
          <a:p>
            <a:pPr marL="0" indent="14288" algn="ctr" fontAlgn="auto">
              <a:spcAft>
                <a:spcPts val="0"/>
              </a:spcAft>
              <a:buFont typeface="Wingdings 2" pitchFamily="18" charset="2"/>
              <a:buNone/>
              <a:defRPr/>
            </a:pPr>
            <a:r>
              <a:rPr lang="fa-IR" sz="4000" b="1" dirty="0">
                <a:cs typeface="B Nazanin" panose="00000400000000000000" pitchFamily="2" charset="-78"/>
              </a:rPr>
              <a:t>در نوزادان زیر 750 گرم طول 6 سانتیمتر را در نظر بگیرید.</a:t>
            </a:r>
          </a:p>
        </p:txBody>
      </p:sp>
    </p:spTree>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noFill/>
          </a:ln>
        </p:spPr>
        <p:style>
          <a:lnRef idx="2">
            <a:schemeClr val="accent2"/>
          </a:lnRef>
          <a:fillRef idx="1">
            <a:schemeClr val="lt1"/>
          </a:fillRef>
          <a:effectRef idx="0">
            <a:schemeClr val="accent2"/>
          </a:effectRef>
          <a:fontRef idx="minor">
            <a:schemeClr val="dk1"/>
          </a:fontRef>
        </p:style>
        <p:txBody>
          <a:bodyPr>
            <a:normAutofit fontScale="90000"/>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fa-IR" sz="6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rPr>
              <a:t>فاصله نوک لوله تا لب بالایی</a:t>
            </a:r>
            <a:endParaRPr lang="en-GB" sz="6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endParaRPr>
          </a:p>
        </p:txBody>
      </p:sp>
      <p:pic>
        <p:nvPicPr>
          <p:cNvPr id="3" name="Picture 2"/>
          <p:cNvPicPr>
            <a:picLocks noChangeAspect="1"/>
          </p:cNvPicPr>
          <p:nvPr/>
        </p:nvPicPr>
        <p:blipFill>
          <a:blip r:embed="rId3"/>
          <a:stretch>
            <a:fillRect/>
          </a:stretch>
        </p:blipFill>
        <p:spPr>
          <a:xfrm>
            <a:off x="2736770" y="2060848"/>
            <a:ext cx="3707438" cy="3823295"/>
          </a:xfrm>
          <a:prstGeom prst="rect">
            <a:avLst/>
          </a:prstGeom>
        </p:spPr>
      </p:pic>
    </p:spTree>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8229600" cy="2548879"/>
          </a:xfrm>
        </p:spPr>
        <p:style>
          <a:lnRef idx="1">
            <a:schemeClr val="accent4"/>
          </a:lnRef>
          <a:fillRef idx="2">
            <a:schemeClr val="accent4"/>
          </a:fillRef>
          <a:effectRef idx="1">
            <a:schemeClr val="accent4"/>
          </a:effectRef>
          <a:fontRef idx="minor">
            <a:schemeClr val="dk1"/>
          </a:fontRef>
        </p:style>
        <p:txBody>
          <a:bodyPr>
            <a:normAutofit fontScale="92500" lnSpcReduction="10000"/>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indent="0" algn="ctr">
              <a:buNone/>
            </a:pPr>
            <a:r>
              <a:rPr lang="fa-IR" sz="9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rPr>
              <a:t>لوله گذاری نابجا</a:t>
            </a:r>
            <a:endParaRPr lang="en-US" sz="9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endParaRPr>
          </a:p>
        </p:txBody>
      </p:sp>
    </p:spTree>
    <p:extLst>
      <p:ext uri="{BB962C8B-B14F-4D97-AF65-F5344CB8AC3E}">
        <p14:creationId xmlns:p14="http://schemas.microsoft.com/office/powerpoint/2010/main" val="3331107984"/>
      </p:ext>
    </p:extLst>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p:nvPr>
        </p:nvSpPr>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r" rtl="1"/>
            <a:r>
              <a:rPr lang="fa-IR" sz="8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rPr>
              <a:t>نشانه ها</a:t>
            </a:r>
            <a:endParaRPr lang="en-GB" sz="8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endParaRPr>
          </a:p>
        </p:txBody>
      </p:sp>
      <p:sp>
        <p:nvSpPr>
          <p:cNvPr id="76803" name="Content Placeholder 2"/>
          <p:cNvSpPr>
            <a:spLocks noGrp="1"/>
          </p:cNvSpPr>
          <p:nvPr>
            <p:ph idx="1"/>
          </p:nvPr>
        </p:nvSpPr>
        <p:spPr>
          <a:xfrm>
            <a:off x="457200" y="1643743"/>
            <a:ext cx="8229600" cy="4525963"/>
          </a:xfrm>
        </p:spPr>
        <p:style>
          <a:lnRef idx="2">
            <a:schemeClr val="accent2"/>
          </a:lnRef>
          <a:fillRef idx="1">
            <a:schemeClr val="lt1"/>
          </a:fillRef>
          <a:effectRef idx="0">
            <a:schemeClr val="accent2"/>
          </a:effectRef>
          <a:fontRef idx="minor">
            <a:schemeClr val="dk1"/>
          </a:fontRef>
        </p:style>
        <p:txBody>
          <a:bodyPr tIns="91440" rtlCol="0">
            <a:noAutofit/>
          </a:bodyPr>
          <a:lstStyle/>
          <a:p>
            <a:pPr marL="0" indent="0" algn="r" rtl="1" fontAlgn="auto">
              <a:spcAft>
                <a:spcPts val="0"/>
              </a:spcAft>
              <a:buClr>
                <a:srgbClr val="FF0000"/>
              </a:buClr>
              <a:buFont typeface="Wingdings 2" pitchFamily="18" charset="2"/>
              <a:buNone/>
              <a:defRPr/>
            </a:pPr>
            <a:r>
              <a:rPr lang="fa-IR" sz="2600" b="1" dirty="0">
                <a:solidFill>
                  <a:srgbClr val="C00000"/>
                </a:solidFill>
              </a:rPr>
              <a:t>در صورت مشاهده یک یا چند نشانه زیر، احتمالاً لوله در نای قرار ندارد:</a:t>
            </a:r>
            <a:endParaRPr lang="en-GB" sz="2600" b="1" dirty="0">
              <a:solidFill>
                <a:srgbClr val="C00000"/>
              </a:solidFill>
            </a:endParaRPr>
          </a:p>
          <a:p>
            <a:pPr algn="r" rtl="1" fontAlgn="auto">
              <a:spcAft>
                <a:spcPts val="0"/>
              </a:spcAft>
              <a:buClr>
                <a:srgbClr val="FF0000"/>
              </a:buClr>
              <a:buFont typeface="Arial" pitchFamily="34" charset="0"/>
              <a:buChar char="•"/>
              <a:defRPr/>
            </a:pPr>
            <a:r>
              <a:rPr lang="fa-IR" sz="2600" b="1" dirty="0"/>
              <a:t>علی رغم </a:t>
            </a:r>
            <a:r>
              <a:rPr lang="en-US" sz="2600" b="1" dirty="0"/>
              <a:t>PPV</a:t>
            </a:r>
            <a:r>
              <a:rPr lang="fa-IR" sz="2600" b="1" dirty="0"/>
              <a:t>، نوزاد همچنان برادیکاردیک است. </a:t>
            </a:r>
            <a:r>
              <a:rPr lang="en-US" sz="2600" b="1" dirty="0"/>
              <a:t>Spo</a:t>
            </a:r>
            <a:r>
              <a:rPr lang="en-US" sz="2600" b="1" baseline="-25000" dirty="0"/>
              <a:t>2</a:t>
            </a:r>
            <a:r>
              <a:rPr lang="fa-IR" sz="2600" b="1" dirty="0"/>
              <a:t> نیز افزایش نمی یابد.</a:t>
            </a:r>
          </a:p>
          <a:p>
            <a:pPr algn="r" rtl="1" fontAlgn="auto">
              <a:spcAft>
                <a:spcPts val="0"/>
              </a:spcAft>
              <a:buClr>
                <a:srgbClr val="FF0000"/>
              </a:buClr>
              <a:buFont typeface="Arial" pitchFamily="34" charset="0"/>
              <a:buChar char="•"/>
              <a:defRPr/>
            </a:pPr>
            <a:r>
              <a:rPr lang="en-US" sz="2600" b="1" dirty="0"/>
              <a:t>CO</a:t>
            </a:r>
            <a:r>
              <a:rPr lang="en-US" sz="2600" b="1" baseline="-25000" dirty="0"/>
              <a:t>2</a:t>
            </a:r>
            <a:r>
              <a:rPr lang="fa-IR" sz="2600" b="1" dirty="0"/>
              <a:t> یاب، </a:t>
            </a:r>
            <a:r>
              <a:rPr lang="en-US" sz="2600" b="1" dirty="0"/>
              <a:t>CO</a:t>
            </a:r>
            <a:r>
              <a:rPr lang="en-US" sz="2600" b="1" baseline="-25000" dirty="0"/>
              <a:t>2</a:t>
            </a:r>
            <a:r>
              <a:rPr lang="fa-IR" sz="2600" b="1" dirty="0"/>
              <a:t> بازدمی را نشان نمی دهد.</a:t>
            </a:r>
          </a:p>
          <a:p>
            <a:pPr algn="r" rtl="1" fontAlgn="auto">
              <a:spcAft>
                <a:spcPts val="0"/>
              </a:spcAft>
              <a:buClr>
                <a:srgbClr val="FF0000"/>
              </a:buClr>
              <a:buFont typeface="Arial" pitchFamily="34" charset="0"/>
              <a:buChar char="•"/>
              <a:defRPr/>
            </a:pPr>
            <a:r>
              <a:rPr lang="fa-IR" sz="2600" b="1" dirty="0"/>
              <a:t>صداهای ریه شنیده نمی شوند.</a:t>
            </a:r>
          </a:p>
          <a:p>
            <a:pPr algn="r" rtl="1" fontAlgn="auto">
              <a:spcAft>
                <a:spcPts val="0"/>
              </a:spcAft>
              <a:buClr>
                <a:srgbClr val="FF0000"/>
              </a:buClr>
              <a:buFont typeface="Arial" pitchFamily="34" charset="0"/>
              <a:buChar char="•"/>
              <a:defRPr/>
            </a:pPr>
            <a:r>
              <a:rPr lang="fa-IR" sz="2600" b="1" dirty="0"/>
              <a:t>معده متسع می شود.</a:t>
            </a:r>
          </a:p>
          <a:p>
            <a:pPr algn="r" rtl="1" fontAlgn="auto">
              <a:spcAft>
                <a:spcPts val="0"/>
              </a:spcAft>
              <a:buClr>
                <a:srgbClr val="FF0000"/>
              </a:buClr>
              <a:buFont typeface="Arial" pitchFamily="34" charset="0"/>
              <a:buChar char="•"/>
              <a:defRPr/>
            </a:pPr>
            <a:r>
              <a:rPr lang="fa-IR" sz="2600" b="1" dirty="0"/>
              <a:t>در سمع معده صدای ورود هوا شنیده می شود.</a:t>
            </a:r>
          </a:p>
          <a:p>
            <a:pPr algn="r" rtl="1" fontAlgn="auto">
              <a:spcAft>
                <a:spcPts val="0"/>
              </a:spcAft>
              <a:buClr>
                <a:srgbClr val="FF0000"/>
              </a:buClr>
              <a:buFont typeface="Arial" pitchFamily="34" charset="0"/>
              <a:buChar char="•"/>
              <a:defRPr/>
            </a:pPr>
            <a:r>
              <a:rPr lang="fa-IR" sz="2600" b="1" dirty="0"/>
              <a:t>در لوله نای بخار دیده نمی شود.</a:t>
            </a:r>
          </a:p>
          <a:p>
            <a:pPr algn="r" rtl="1" fontAlgn="auto">
              <a:spcAft>
                <a:spcPts val="0"/>
              </a:spcAft>
              <a:buClr>
                <a:srgbClr val="FF0000"/>
              </a:buClr>
              <a:buFont typeface="Arial" pitchFamily="34" charset="0"/>
              <a:buChar char="•"/>
              <a:defRPr/>
            </a:pPr>
            <a:r>
              <a:rPr lang="fa-IR" sz="2600" b="1" dirty="0"/>
              <a:t>هنگام اجرای </a:t>
            </a:r>
            <a:r>
              <a:rPr lang="en-US" sz="2600" b="1" dirty="0"/>
              <a:t>PPV</a:t>
            </a:r>
            <a:r>
              <a:rPr lang="fa-IR" sz="2600" b="1" dirty="0"/>
              <a:t>، حرکت قفسه سینه قرینه نیست.</a:t>
            </a:r>
            <a:endParaRPr lang="en-GB" sz="2600" b="1" dirty="0"/>
          </a:p>
        </p:txBody>
      </p:sp>
      <p:sp>
        <p:nvSpPr>
          <p:cNvPr id="5" name="Footer Placeholder 3"/>
          <p:cNvSpPr>
            <a:spLocks noGrp="1"/>
          </p:cNvSpPr>
          <p:nvPr>
            <p:ph type="ftr" sz="quarter" idx="11"/>
          </p:nvPr>
        </p:nvSpPr>
        <p:spPr>
          <a:xfrm>
            <a:off x="6660232" y="6165304"/>
            <a:ext cx="2952328" cy="365125"/>
          </a:xfrm>
        </p:spPr>
        <p:txBody>
          <a:bodyPr/>
          <a:lstStyle/>
          <a:p>
            <a:r>
              <a:rPr lang="fa-IR" sz="1800" b="1" dirty="0">
                <a:solidFill>
                  <a:srgbClr val="FF0000"/>
                </a:solidFill>
                <a:cs typeface="B Nazanin" panose="00000400000000000000" pitchFamily="2" charset="-78"/>
              </a:rPr>
              <a:t>ادامه دارد ......</a:t>
            </a:r>
            <a:endParaRPr lang="en-GB" sz="1800" b="1" dirty="0">
              <a:solidFill>
                <a:srgbClr val="FF0000"/>
              </a:solidFill>
              <a:cs typeface="B Nazanin" panose="00000400000000000000" pitchFamily="2" charset="-78"/>
            </a:endParaRPr>
          </a:p>
        </p:txBody>
      </p:sp>
    </p:spTree>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188640"/>
            <a:ext cx="8229600" cy="1143000"/>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fa-IR" sz="8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rPr>
              <a:t>لوله در برونش اصلی</a:t>
            </a:r>
            <a:endParaRPr lang="en-GB" sz="8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endParaRPr>
          </a:p>
        </p:txBody>
      </p:sp>
      <p:sp>
        <p:nvSpPr>
          <p:cNvPr id="3" name="Text Placeholder 2"/>
          <p:cNvSpPr>
            <a:spLocks noGrp="1"/>
          </p:cNvSpPr>
          <p:nvPr>
            <p:ph type="body" idx="1"/>
          </p:nvPr>
        </p:nvSpPr>
        <p:spPr>
          <a:xfrm>
            <a:off x="428596" y="1500174"/>
            <a:ext cx="4000528" cy="642942"/>
          </a:xfrm>
        </p:spPr>
        <p:style>
          <a:lnRef idx="2">
            <a:schemeClr val="accent2"/>
          </a:lnRef>
          <a:fillRef idx="1">
            <a:schemeClr val="lt1"/>
          </a:fillRef>
          <a:effectRef idx="0">
            <a:schemeClr val="accent2"/>
          </a:effectRef>
          <a:fontRef idx="minor">
            <a:schemeClr val="dk1"/>
          </a:fontRef>
        </p:style>
        <p:txBody>
          <a:bodyPr>
            <a:normAutofit/>
          </a:bodyPr>
          <a:lstStyle/>
          <a:p>
            <a:pPr algn="ctr"/>
            <a:r>
              <a:rPr lang="fa-IR" sz="3600" dirty="0">
                <a:solidFill>
                  <a:srgbClr val="C00000"/>
                </a:solidFill>
                <a:cs typeface="B Nazanin" panose="00000400000000000000" pitchFamily="2" charset="-78"/>
              </a:rPr>
              <a:t>اقدام اصلاحی</a:t>
            </a:r>
            <a:endParaRPr lang="en-GB" sz="3600" dirty="0">
              <a:solidFill>
                <a:srgbClr val="C00000"/>
              </a:solidFill>
              <a:cs typeface="B Nazanin" panose="00000400000000000000" pitchFamily="2" charset="-78"/>
            </a:endParaRPr>
          </a:p>
        </p:txBody>
      </p:sp>
      <p:sp>
        <p:nvSpPr>
          <p:cNvPr id="4" name="Content Placeholder 3"/>
          <p:cNvSpPr>
            <a:spLocks noGrp="1"/>
          </p:cNvSpPr>
          <p:nvPr>
            <p:ph sz="half" idx="2"/>
          </p:nvPr>
        </p:nvSpPr>
        <p:spPr>
          <a:xfrm>
            <a:off x="428596" y="2357430"/>
            <a:ext cx="4040188" cy="3951288"/>
          </a:xfrm>
        </p:spPr>
        <p:style>
          <a:lnRef idx="2">
            <a:schemeClr val="accent2"/>
          </a:lnRef>
          <a:fillRef idx="1">
            <a:schemeClr val="lt1"/>
          </a:fillRef>
          <a:effectRef idx="0">
            <a:schemeClr val="accent2"/>
          </a:effectRef>
          <a:fontRef idx="minor">
            <a:schemeClr val="dk1"/>
          </a:fontRef>
        </p:style>
        <p:txBody>
          <a:bodyPr tIns="182880">
            <a:normAutofit/>
          </a:bodyPr>
          <a:lstStyle/>
          <a:p>
            <a:pPr marL="0" indent="0" algn="r" rtl="1">
              <a:buClr>
                <a:srgbClr val="FF0000"/>
              </a:buClr>
              <a:buNone/>
            </a:pPr>
            <a:r>
              <a:rPr lang="fa-IR" sz="2800" b="1" dirty="0">
                <a:solidFill>
                  <a:srgbClr val="C00000"/>
                </a:solidFill>
                <a:cs typeface="B Nazanin" panose="00000400000000000000" pitchFamily="2" charset="-78"/>
              </a:rPr>
              <a:t>ل</a:t>
            </a:r>
            <a:r>
              <a:rPr lang="fa-IR" sz="2800" b="1" dirty="0">
                <a:cs typeface="B Nazanin" panose="00000400000000000000" pitchFamily="2" charset="-78"/>
              </a:rPr>
              <a:t>ولـه را بسیـار آهسته بیـرون بکشیــد تــا زمــانـی کــه شدت صداهای ریه در دو طرف قفسه سینه برابر شود.</a:t>
            </a:r>
            <a:endParaRPr lang="en-GB" sz="2800" b="1" dirty="0">
              <a:cs typeface="B Nazanin" panose="00000400000000000000" pitchFamily="2" charset="-78"/>
            </a:endParaRPr>
          </a:p>
        </p:txBody>
      </p:sp>
      <p:sp>
        <p:nvSpPr>
          <p:cNvPr id="5" name="Text Placeholder 4"/>
          <p:cNvSpPr>
            <a:spLocks noGrp="1"/>
          </p:cNvSpPr>
          <p:nvPr>
            <p:ph type="body" sz="quarter" idx="3"/>
          </p:nvPr>
        </p:nvSpPr>
        <p:spPr>
          <a:xfrm>
            <a:off x="4643438" y="1500174"/>
            <a:ext cx="4041775" cy="639762"/>
          </a:xfrm>
        </p:spPr>
        <p:style>
          <a:lnRef idx="2">
            <a:schemeClr val="accent2"/>
          </a:lnRef>
          <a:fillRef idx="1">
            <a:schemeClr val="lt1"/>
          </a:fillRef>
          <a:effectRef idx="0">
            <a:schemeClr val="accent2"/>
          </a:effectRef>
          <a:fontRef idx="minor">
            <a:schemeClr val="dk1"/>
          </a:fontRef>
        </p:style>
        <p:txBody>
          <a:bodyPr>
            <a:noAutofit/>
          </a:bodyPr>
          <a:lstStyle/>
          <a:p>
            <a:pPr algn="ctr"/>
            <a:r>
              <a:rPr lang="fa-IR" sz="3600" dirty="0">
                <a:solidFill>
                  <a:srgbClr val="C00000"/>
                </a:solidFill>
                <a:cs typeface="B Nazanin" panose="00000400000000000000" pitchFamily="2" charset="-78"/>
              </a:rPr>
              <a:t>نشانه ها</a:t>
            </a:r>
            <a:endParaRPr lang="en-GB" sz="3600" dirty="0">
              <a:solidFill>
                <a:srgbClr val="C00000"/>
              </a:solidFill>
              <a:cs typeface="B Nazanin" panose="00000400000000000000" pitchFamily="2" charset="-78"/>
            </a:endParaRPr>
          </a:p>
        </p:txBody>
      </p:sp>
      <p:sp>
        <p:nvSpPr>
          <p:cNvPr id="6" name="Content Placeholder 5"/>
          <p:cNvSpPr>
            <a:spLocks noGrp="1"/>
          </p:cNvSpPr>
          <p:nvPr>
            <p:ph sz="quarter" idx="4"/>
          </p:nvPr>
        </p:nvSpPr>
        <p:spPr>
          <a:xfrm>
            <a:off x="4643438" y="2348880"/>
            <a:ext cx="4041775" cy="3951288"/>
          </a:xfrm>
        </p:spPr>
        <p:style>
          <a:lnRef idx="2">
            <a:schemeClr val="accent2"/>
          </a:lnRef>
          <a:fillRef idx="1">
            <a:schemeClr val="lt1"/>
          </a:fillRef>
          <a:effectRef idx="0">
            <a:schemeClr val="accent2"/>
          </a:effectRef>
          <a:fontRef idx="minor">
            <a:schemeClr val="dk1"/>
          </a:fontRef>
        </p:style>
        <p:txBody>
          <a:bodyPr tIns="182880">
            <a:noAutofit/>
          </a:bodyPr>
          <a:lstStyle/>
          <a:p>
            <a:pPr marL="0" indent="0" algn="r" rtl="1">
              <a:buClr>
                <a:srgbClr val="FF0000"/>
              </a:buClr>
              <a:buNone/>
            </a:pPr>
            <a:r>
              <a:rPr lang="fa-IR" sz="2800" b="1" dirty="0">
                <a:solidFill>
                  <a:srgbClr val="C00000"/>
                </a:solidFill>
                <a:cs typeface="B Nazanin" panose="00000400000000000000" pitchFamily="2" charset="-78"/>
              </a:rPr>
              <a:t>ع</a:t>
            </a:r>
            <a:r>
              <a:rPr lang="fa-IR" sz="2800" b="1" dirty="0">
                <a:cs typeface="B Nazanin" panose="00000400000000000000" pitchFamily="2" charset="-78"/>
              </a:rPr>
              <a:t>دم بهبود ضربان قلب و</a:t>
            </a:r>
            <a:r>
              <a:rPr lang="en-US" sz="2800" b="1" dirty="0">
                <a:cs typeface="B Nazanin" panose="00000400000000000000" pitchFamily="2" charset="-78"/>
              </a:rPr>
              <a:t> Spo</a:t>
            </a:r>
            <a:r>
              <a:rPr lang="en-US" sz="2800" b="1" baseline="-25000" dirty="0">
                <a:cs typeface="B Nazanin" panose="00000400000000000000" pitchFamily="2" charset="-78"/>
              </a:rPr>
              <a:t>2 </a:t>
            </a:r>
            <a:r>
              <a:rPr lang="fa-IR" sz="2800" b="1" dirty="0">
                <a:cs typeface="B Nazanin" panose="00000400000000000000" pitchFamily="2" charset="-78"/>
              </a:rPr>
              <a:t>.</a:t>
            </a:r>
          </a:p>
          <a:p>
            <a:pPr marL="0" indent="0" algn="r" rtl="1">
              <a:buClr>
                <a:srgbClr val="FF0000"/>
              </a:buClr>
              <a:buNone/>
            </a:pPr>
            <a:r>
              <a:rPr lang="fa-IR" sz="2800" b="1" dirty="0">
                <a:solidFill>
                  <a:srgbClr val="C00000"/>
                </a:solidFill>
                <a:cs typeface="B Nazanin" panose="00000400000000000000" pitchFamily="2" charset="-78"/>
              </a:rPr>
              <a:t>س</a:t>
            </a:r>
            <a:r>
              <a:rPr lang="fa-IR" sz="2800" b="1" dirty="0">
                <a:cs typeface="B Nazanin" panose="00000400000000000000" pitchFamily="2" charset="-78"/>
              </a:rPr>
              <a:t>مع یک طرفه صداهای ریه.</a:t>
            </a:r>
          </a:p>
          <a:p>
            <a:pPr marL="0" indent="0" algn="r" rtl="1">
              <a:buClr>
                <a:srgbClr val="FF0000"/>
              </a:buClr>
              <a:buNone/>
            </a:pPr>
            <a:r>
              <a:rPr lang="fa-IR" sz="2800" b="1" dirty="0">
                <a:solidFill>
                  <a:srgbClr val="C00000"/>
                </a:solidFill>
                <a:cs typeface="B Nazanin" panose="00000400000000000000" pitchFamily="2" charset="-78"/>
              </a:rPr>
              <a:t>س</a:t>
            </a:r>
            <a:r>
              <a:rPr lang="fa-IR" sz="2800" b="1" dirty="0">
                <a:cs typeface="B Nazanin" panose="00000400000000000000" pitchFamily="2" charset="-78"/>
              </a:rPr>
              <a:t>مع نامساوی صداهای ریه.</a:t>
            </a:r>
          </a:p>
          <a:p>
            <a:pPr marL="0" indent="0" algn="r" rtl="1">
              <a:buClr>
                <a:srgbClr val="FF0000"/>
              </a:buClr>
              <a:buNone/>
            </a:pPr>
            <a:r>
              <a:rPr lang="fa-IR" sz="2800" b="1" dirty="0">
                <a:solidFill>
                  <a:srgbClr val="C00000"/>
                </a:solidFill>
                <a:cs typeface="B Nazanin" panose="00000400000000000000" pitchFamily="2" charset="-78"/>
              </a:rPr>
              <a:t>ع</a:t>
            </a:r>
            <a:r>
              <a:rPr lang="fa-IR" sz="2800" b="1" dirty="0">
                <a:cs typeface="B Nazanin" panose="00000400000000000000" pitchFamily="2" charset="-78"/>
              </a:rPr>
              <a:t>دم ورود هوا به معده.</a:t>
            </a:r>
          </a:p>
          <a:p>
            <a:pPr marL="0" indent="0" algn="r" rtl="1">
              <a:buClr>
                <a:srgbClr val="FF0000"/>
              </a:buClr>
              <a:buNone/>
            </a:pPr>
            <a:r>
              <a:rPr lang="fa-IR" sz="2800" b="1" dirty="0">
                <a:solidFill>
                  <a:srgbClr val="C00000"/>
                </a:solidFill>
                <a:cs typeface="B Nazanin" panose="00000400000000000000" pitchFamily="2" charset="-78"/>
              </a:rPr>
              <a:t>ع</a:t>
            </a:r>
            <a:r>
              <a:rPr lang="fa-IR" sz="2800" b="1" dirty="0">
                <a:cs typeface="B Nazanin" panose="00000400000000000000" pitchFamily="2" charset="-78"/>
              </a:rPr>
              <a:t>دم اتساع معده.</a:t>
            </a:r>
            <a:r>
              <a:rPr lang="en-GB" sz="2800" b="1" dirty="0">
                <a:cs typeface="B Nazanin" panose="00000400000000000000" pitchFamily="2" charset="-78"/>
              </a:rPr>
              <a:t> </a:t>
            </a:r>
          </a:p>
        </p:txBody>
      </p:sp>
      <p:sp>
        <p:nvSpPr>
          <p:cNvPr id="8" name="Footer Placeholder 3"/>
          <p:cNvSpPr>
            <a:spLocks noGrp="1"/>
          </p:cNvSpPr>
          <p:nvPr>
            <p:ph type="ftr" sz="quarter" idx="11"/>
          </p:nvPr>
        </p:nvSpPr>
        <p:spPr>
          <a:xfrm>
            <a:off x="6660232" y="6381328"/>
            <a:ext cx="2952328" cy="365125"/>
          </a:xfrm>
        </p:spPr>
        <p:txBody>
          <a:bodyPr/>
          <a:lstStyle/>
          <a:p>
            <a:r>
              <a:rPr lang="fa-IR" sz="1800" b="1" dirty="0">
                <a:solidFill>
                  <a:srgbClr val="FF0000"/>
                </a:solidFill>
                <a:cs typeface="B Nazanin" panose="00000400000000000000" pitchFamily="2" charset="-78"/>
              </a:rPr>
              <a:t>ادامه دارد ......</a:t>
            </a:r>
            <a:endParaRPr lang="en-GB" sz="1800" b="1" dirty="0">
              <a:solidFill>
                <a:srgbClr val="FF0000"/>
              </a:solidFill>
              <a:cs typeface="B Nazanin" panose="00000400000000000000" pitchFamily="2" charset="-78"/>
            </a:endParaRPr>
          </a:p>
        </p:txBody>
      </p:sp>
    </p:spTree>
  </p:cSld>
  <p:clrMapOvr>
    <a:masterClrMapping/>
  </p:clrMapOvr>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188640"/>
            <a:ext cx="8229600" cy="1143000"/>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rtl="1"/>
            <a:r>
              <a:rPr lang="fa-IR" sz="8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rPr>
              <a:t>لوله در مری</a:t>
            </a:r>
            <a:endParaRPr lang="en-GB" sz="8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endParaRPr>
          </a:p>
        </p:txBody>
      </p:sp>
      <p:sp>
        <p:nvSpPr>
          <p:cNvPr id="3" name="Text Placeholder 2"/>
          <p:cNvSpPr>
            <a:spLocks noGrp="1"/>
          </p:cNvSpPr>
          <p:nvPr>
            <p:ph type="body" idx="1"/>
          </p:nvPr>
        </p:nvSpPr>
        <p:spPr>
          <a:xfrm>
            <a:off x="428596" y="1500174"/>
            <a:ext cx="4000528" cy="642942"/>
          </a:xfrm>
        </p:spPr>
        <p:style>
          <a:lnRef idx="2">
            <a:schemeClr val="accent2"/>
          </a:lnRef>
          <a:fillRef idx="1">
            <a:schemeClr val="lt1"/>
          </a:fillRef>
          <a:effectRef idx="0">
            <a:schemeClr val="accent2"/>
          </a:effectRef>
          <a:fontRef idx="minor">
            <a:schemeClr val="dk1"/>
          </a:fontRef>
        </p:style>
        <p:txBody>
          <a:bodyPr>
            <a:normAutofit/>
          </a:bodyPr>
          <a:lstStyle/>
          <a:p>
            <a:pPr algn="ctr"/>
            <a:r>
              <a:rPr lang="fa-IR" sz="3600" dirty="0">
                <a:solidFill>
                  <a:srgbClr val="C00000"/>
                </a:solidFill>
                <a:cs typeface="B Nazanin" panose="00000400000000000000" pitchFamily="2" charset="-78"/>
              </a:rPr>
              <a:t>اقدام اصلاحی</a:t>
            </a:r>
            <a:endParaRPr lang="en-GB" sz="3600" dirty="0">
              <a:solidFill>
                <a:srgbClr val="C00000"/>
              </a:solidFill>
              <a:cs typeface="B Nazanin" panose="00000400000000000000" pitchFamily="2" charset="-78"/>
            </a:endParaRPr>
          </a:p>
        </p:txBody>
      </p:sp>
      <p:sp>
        <p:nvSpPr>
          <p:cNvPr id="4" name="Content Placeholder 3"/>
          <p:cNvSpPr>
            <a:spLocks noGrp="1"/>
          </p:cNvSpPr>
          <p:nvPr>
            <p:ph sz="half" idx="2"/>
          </p:nvPr>
        </p:nvSpPr>
        <p:spPr>
          <a:xfrm>
            <a:off x="428596" y="2357430"/>
            <a:ext cx="4040188" cy="3951288"/>
          </a:xfrm>
        </p:spPr>
        <p:style>
          <a:lnRef idx="2">
            <a:schemeClr val="accent2"/>
          </a:lnRef>
          <a:fillRef idx="1">
            <a:schemeClr val="lt1"/>
          </a:fillRef>
          <a:effectRef idx="0">
            <a:schemeClr val="accent2"/>
          </a:effectRef>
          <a:fontRef idx="minor">
            <a:schemeClr val="dk1"/>
          </a:fontRef>
        </p:style>
        <p:txBody>
          <a:bodyPr>
            <a:normAutofit/>
          </a:bodyPr>
          <a:lstStyle/>
          <a:p>
            <a:pPr marL="0" indent="0" algn="r" rtl="1">
              <a:buClr>
                <a:srgbClr val="FF0000"/>
              </a:buClr>
              <a:buNone/>
            </a:pPr>
            <a:r>
              <a:rPr lang="fa-IR" b="1" dirty="0">
                <a:solidFill>
                  <a:srgbClr val="C00000"/>
                </a:solidFill>
                <a:cs typeface="B Nazanin" panose="00000400000000000000" pitchFamily="2" charset="-78"/>
              </a:rPr>
              <a:t>ل</a:t>
            </a:r>
            <a:r>
              <a:rPr lang="fa-IR" b="1" dirty="0">
                <a:solidFill>
                  <a:schemeClr val="tx1"/>
                </a:solidFill>
                <a:cs typeface="B Nazanin" panose="00000400000000000000" pitchFamily="2" charset="-78"/>
              </a:rPr>
              <a:t>وله را خارج کرده، سریعاً لوله گذاری مجدد انجام دهید.</a:t>
            </a:r>
            <a:endParaRPr lang="en-GB" b="1" dirty="0">
              <a:solidFill>
                <a:schemeClr val="tx1"/>
              </a:solidFill>
              <a:cs typeface="B Nazanin" panose="00000400000000000000" pitchFamily="2" charset="-78"/>
            </a:endParaRPr>
          </a:p>
          <a:p>
            <a:pPr marL="0" indent="0">
              <a:buClr>
                <a:srgbClr val="FF0000"/>
              </a:buClr>
              <a:buNone/>
            </a:pPr>
            <a:endParaRPr lang="en-GB" b="1" dirty="0">
              <a:solidFill>
                <a:srgbClr val="FF0000"/>
              </a:solidFill>
              <a:cs typeface="B Nazanin" panose="00000400000000000000" pitchFamily="2" charset="-78"/>
            </a:endParaRPr>
          </a:p>
        </p:txBody>
      </p:sp>
      <p:sp>
        <p:nvSpPr>
          <p:cNvPr id="5" name="Text Placeholder 4"/>
          <p:cNvSpPr>
            <a:spLocks noGrp="1"/>
          </p:cNvSpPr>
          <p:nvPr>
            <p:ph type="body" sz="quarter" idx="3"/>
          </p:nvPr>
        </p:nvSpPr>
        <p:spPr>
          <a:xfrm>
            <a:off x="4643438" y="1500174"/>
            <a:ext cx="4041775" cy="639762"/>
          </a:xfrm>
        </p:spPr>
        <p:style>
          <a:lnRef idx="2">
            <a:schemeClr val="accent2"/>
          </a:lnRef>
          <a:fillRef idx="1">
            <a:schemeClr val="lt1"/>
          </a:fillRef>
          <a:effectRef idx="0">
            <a:schemeClr val="accent2"/>
          </a:effectRef>
          <a:fontRef idx="minor">
            <a:schemeClr val="dk1"/>
          </a:fontRef>
        </p:style>
        <p:txBody>
          <a:bodyPr>
            <a:noAutofit/>
          </a:bodyPr>
          <a:lstStyle/>
          <a:p>
            <a:pPr algn="ctr"/>
            <a:r>
              <a:rPr lang="fa-IR" sz="3600" dirty="0">
                <a:solidFill>
                  <a:srgbClr val="C00000"/>
                </a:solidFill>
                <a:cs typeface="B Nazanin" panose="00000400000000000000" pitchFamily="2" charset="-78"/>
              </a:rPr>
              <a:t>نشانه ها</a:t>
            </a:r>
            <a:endParaRPr lang="en-GB" sz="3600" dirty="0">
              <a:solidFill>
                <a:srgbClr val="C00000"/>
              </a:solidFill>
              <a:cs typeface="B Nazanin" panose="00000400000000000000" pitchFamily="2" charset="-78"/>
            </a:endParaRPr>
          </a:p>
        </p:txBody>
      </p:sp>
      <p:sp>
        <p:nvSpPr>
          <p:cNvPr id="6" name="Content Placeholder 5"/>
          <p:cNvSpPr>
            <a:spLocks noGrp="1"/>
          </p:cNvSpPr>
          <p:nvPr>
            <p:ph sz="quarter" idx="4"/>
          </p:nvPr>
        </p:nvSpPr>
        <p:spPr>
          <a:xfrm>
            <a:off x="4643438" y="2357430"/>
            <a:ext cx="4041775" cy="3951288"/>
          </a:xfrm>
        </p:spPr>
        <p:style>
          <a:lnRef idx="2">
            <a:schemeClr val="accent2"/>
          </a:lnRef>
          <a:fillRef idx="1">
            <a:schemeClr val="lt1"/>
          </a:fillRef>
          <a:effectRef idx="0">
            <a:schemeClr val="accent2"/>
          </a:effectRef>
          <a:fontRef idx="minor">
            <a:schemeClr val="dk1"/>
          </a:fontRef>
        </p:style>
        <p:txBody>
          <a:bodyPr>
            <a:noAutofit/>
          </a:bodyPr>
          <a:lstStyle/>
          <a:p>
            <a:pPr marL="0" indent="0" algn="r" rtl="1">
              <a:buClr>
                <a:srgbClr val="FF0000"/>
              </a:buClr>
              <a:buNone/>
            </a:pPr>
            <a:r>
              <a:rPr lang="fa-IR" dirty="0">
                <a:solidFill>
                  <a:srgbClr val="C00000"/>
                </a:solidFill>
              </a:rPr>
              <a:t>پ</a:t>
            </a:r>
            <a:r>
              <a:rPr lang="fa-IR" dirty="0">
                <a:solidFill>
                  <a:schemeClr val="tx1"/>
                </a:solidFill>
              </a:rPr>
              <a:t>اسخ ناکافی به لوله گذاری (تداوم برادیکاردی، </a:t>
            </a:r>
            <a:r>
              <a:rPr lang="en-US" dirty="0">
                <a:solidFill>
                  <a:schemeClr val="tx1"/>
                </a:solidFill>
              </a:rPr>
              <a:t>Spo</a:t>
            </a:r>
            <a:r>
              <a:rPr lang="en-US" baseline="-25000" dirty="0">
                <a:solidFill>
                  <a:schemeClr val="tx1"/>
                </a:solidFill>
              </a:rPr>
              <a:t>2</a:t>
            </a:r>
            <a:r>
              <a:rPr lang="fa-IR" dirty="0">
                <a:solidFill>
                  <a:schemeClr val="tx1"/>
                </a:solidFill>
              </a:rPr>
              <a:t> پایین، و غیره).</a:t>
            </a:r>
          </a:p>
          <a:p>
            <a:pPr marL="0" indent="0" algn="r" rtl="1">
              <a:buClr>
                <a:srgbClr val="FF0000"/>
              </a:buClr>
              <a:buNone/>
            </a:pPr>
            <a:r>
              <a:rPr lang="en-US" dirty="0">
                <a:solidFill>
                  <a:srgbClr val="C00000"/>
                </a:solidFill>
              </a:rPr>
              <a:t>CO</a:t>
            </a:r>
            <a:r>
              <a:rPr lang="en-US" baseline="-25000" dirty="0">
                <a:solidFill>
                  <a:srgbClr val="C00000"/>
                </a:solidFill>
              </a:rPr>
              <a:t>2</a:t>
            </a:r>
            <a:r>
              <a:rPr lang="fa-IR" dirty="0">
                <a:solidFill>
                  <a:schemeClr val="tx1"/>
                </a:solidFill>
              </a:rPr>
              <a:t> یاب وجود </a:t>
            </a:r>
            <a:r>
              <a:rPr lang="en-US" dirty="0">
                <a:solidFill>
                  <a:schemeClr val="tx1"/>
                </a:solidFill>
              </a:rPr>
              <a:t>CO</a:t>
            </a:r>
            <a:r>
              <a:rPr lang="en-US" baseline="-25000" dirty="0">
                <a:solidFill>
                  <a:schemeClr val="tx1"/>
                </a:solidFill>
              </a:rPr>
              <a:t>2</a:t>
            </a:r>
            <a:r>
              <a:rPr lang="fa-IR" dirty="0">
                <a:solidFill>
                  <a:schemeClr val="tx1"/>
                </a:solidFill>
              </a:rPr>
              <a:t> بازدمی را نشان نمی دهد.</a:t>
            </a:r>
          </a:p>
          <a:p>
            <a:pPr marL="0" indent="0" algn="r" rtl="1">
              <a:buClr>
                <a:srgbClr val="FF0000"/>
              </a:buClr>
              <a:buNone/>
            </a:pPr>
            <a:r>
              <a:rPr lang="fa-IR" dirty="0">
                <a:solidFill>
                  <a:srgbClr val="C00000"/>
                </a:solidFill>
              </a:rPr>
              <a:t>ص</a:t>
            </a:r>
            <a:r>
              <a:rPr lang="fa-IR" dirty="0">
                <a:solidFill>
                  <a:schemeClr val="tx1"/>
                </a:solidFill>
              </a:rPr>
              <a:t>داهای ریه به گوش نمی رسد.</a:t>
            </a:r>
          </a:p>
          <a:p>
            <a:pPr marL="0" indent="0" algn="r" rtl="1">
              <a:buClr>
                <a:srgbClr val="FF0000"/>
              </a:buClr>
              <a:buNone/>
            </a:pPr>
            <a:r>
              <a:rPr lang="fa-IR" dirty="0">
                <a:solidFill>
                  <a:srgbClr val="C00000"/>
                </a:solidFill>
              </a:rPr>
              <a:t>و</a:t>
            </a:r>
            <a:r>
              <a:rPr lang="fa-IR" dirty="0">
                <a:solidFill>
                  <a:schemeClr val="tx1"/>
                </a:solidFill>
              </a:rPr>
              <a:t>رود هوا به معده شنیده می شود.</a:t>
            </a:r>
          </a:p>
          <a:p>
            <a:pPr marL="0" indent="0" algn="r" rtl="1">
              <a:buClr>
                <a:srgbClr val="FF0000"/>
              </a:buClr>
              <a:buNone/>
            </a:pPr>
            <a:r>
              <a:rPr lang="fa-IR" dirty="0">
                <a:solidFill>
                  <a:srgbClr val="C00000"/>
                </a:solidFill>
              </a:rPr>
              <a:t>ا</a:t>
            </a:r>
            <a:r>
              <a:rPr lang="fa-IR" dirty="0">
                <a:solidFill>
                  <a:schemeClr val="tx1"/>
                </a:solidFill>
              </a:rPr>
              <a:t>تساع معده.</a:t>
            </a:r>
          </a:p>
          <a:p>
            <a:pPr marL="0" indent="0" algn="r" rtl="1">
              <a:buClr>
                <a:srgbClr val="FF0000"/>
              </a:buClr>
              <a:buNone/>
            </a:pPr>
            <a:r>
              <a:rPr lang="fa-IR" dirty="0">
                <a:solidFill>
                  <a:srgbClr val="C00000"/>
                </a:solidFill>
              </a:rPr>
              <a:t>ع</a:t>
            </a:r>
            <a:r>
              <a:rPr lang="fa-IR" dirty="0">
                <a:solidFill>
                  <a:schemeClr val="tx1"/>
                </a:solidFill>
              </a:rPr>
              <a:t>دم رؤیت بخار در لوله.</a:t>
            </a:r>
          </a:p>
          <a:p>
            <a:pPr marL="0" indent="0" algn="r" rtl="1">
              <a:buClr>
                <a:srgbClr val="FF0000"/>
              </a:buClr>
              <a:buNone/>
            </a:pPr>
            <a:r>
              <a:rPr lang="fa-IR" dirty="0">
                <a:solidFill>
                  <a:srgbClr val="C00000"/>
                </a:solidFill>
              </a:rPr>
              <a:t>ع</a:t>
            </a:r>
            <a:r>
              <a:rPr lang="fa-IR" dirty="0">
                <a:solidFill>
                  <a:schemeClr val="tx1"/>
                </a:solidFill>
              </a:rPr>
              <a:t>دم حرکت قفسه سینه.</a:t>
            </a:r>
            <a:endParaRPr lang="en-GB" dirty="0">
              <a:solidFill>
                <a:schemeClr val="tx1"/>
              </a:solidFill>
            </a:endParaRPr>
          </a:p>
          <a:p>
            <a:pPr>
              <a:buClr>
                <a:srgbClr val="FF0000"/>
              </a:buClr>
              <a:buNone/>
            </a:pPr>
            <a:r>
              <a:rPr lang="en-GB" b="1" dirty="0">
                <a:cs typeface="B Nazanin" panose="00000400000000000000" pitchFamily="2" charset="-78"/>
              </a:rPr>
              <a:t> </a:t>
            </a:r>
          </a:p>
        </p:txBody>
      </p:sp>
    </p:spTree>
  </p:cSld>
  <p:clrMapOvr>
    <a:masterClrMapping/>
  </p:clrMapOvr>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p:cNvSpPr>
            <a:spLocks noGrp="1"/>
          </p:cNvSpPr>
          <p:nvPr>
            <p:ph type="title"/>
          </p:nvPr>
        </p:nvSpPr>
        <p:spPr>
          <a:xfrm>
            <a:off x="457200" y="557808"/>
            <a:ext cx="8229600" cy="1143000"/>
          </a:xfrm>
          <a:ln>
            <a:noFill/>
          </a:ln>
        </p:spPr>
        <p:style>
          <a:lnRef idx="2">
            <a:schemeClr val="accent2"/>
          </a:lnRef>
          <a:fillRef idx="1">
            <a:schemeClr val="lt1"/>
          </a:fillRef>
          <a:effectRef idx="0">
            <a:schemeClr val="accent2"/>
          </a:effectRef>
          <a:fontRef idx="minor">
            <a:schemeClr val="dk1"/>
          </a:fontRef>
        </p:style>
        <p:txBody>
          <a:bodyPr rtlCol="0">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rtl="1" fontAlgn="auto">
              <a:spcAft>
                <a:spcPts val="0"/>
              </a:spcAft>
              <a:defRPr/>
            </a:pPr>
            <a:r>
              <a:rPr lang="fa-IR" sz="8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rPr>
              <a:t>تایید نهایی </a:t>
            </a:r>
            <a:endParaRPr lang="en-GB" sz="8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endParaRPr>
          </a:p>
        </p:txBody>
      </p:sp>
      <p:sp>
        <p:nvSpPr>
          <p:cNvPr id="81923" name="Content Placeholder 2"/>
          <p:cNvSpPr>
            <a:spLocks noGrp="1"/>
          </p:cNvSpPr>
          <p:nvPr>
            <p:ph idx="1"/>
          </p:nvPr>
        </p:nvSpPr>
        <p:spPr>
          <a:xfrm>
            <a:off x="285750" y="2132856"/>
            <a:ext cx="8229600" cy="2952328"/>
          </a:xfrm>
        </p:spPr>
        <p:style>
          <a:lnRef idx="1">
            <a:schemeClr val="accent2"/>
          </a:lnRef>
          <a:fillRef idx="2">
            <a:schemeClr val="accent2"/>
          </a:fillRef>
          <a:effectRef idx="1">
            <a:schemeClr val="accent2"/>
          </a:effectRef>
          <a:fontRef idx="minor">
            <a:schemeClr val="dk1"/>
          </a:fontRef>
        </p:style>
        <p:txBody>
          <a:bodyPr tIns="91440">
            <a:normAutofit fontScale="92500" lnSpcReduction="20000"/>
          </a:bodyPr>
          <a:lstStyle/>
          <a:p>
            <a:pPr marL="0" indent="0" algn="ctr" rtl="1">
              <a:buClr>
                <a:srgbClr val="FF0000"/>
              </a:buClr>
              <a:buNone/>
            </a:pPr>
            <a:r>
              <a:rPr lang="fa-IR" sz="4800" b="1" dirty="0">
                <a:cs typeface="B Nazanin" panose="00000400000000000000" pitchFamily="2" charset="-78"/>
              </a:rPr>
              <a:t>چنانچه قـرار باشد لولـه در نـای باقی بماند، باید برای تایید نهایی مکان لوله رادیوگرافی قفسه سینه انجام شود.</a:t>
            </a:r>
            <a:endParaRPr lang="en-GB" sz="4800" b="1" dirty="0">
              <a:cs typeface="B Nazanin" panose="00000400000000000000" pitchFamily="2" charset="-78"/>
            </a:endParaRPr>
          </a:p>
        </p:txBody>
      </p:sp>
    </p:spTree>
  </p:cSld>
  <p:clrMapOvr>
    <a:masterClrMapping/>
  </p:clrMapOvr>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709120"/>
          </a:xfrm>
        </p:spPr>
        <p:style>
          <a:lnRef idx="2">
            <a:schemeClr val="accent2"/>
          </a:lnRef>
          <a:fillRef idx="1">
            <a:schemeClr val="lt1"/>
          </a:fillRef>
          <a:effectRef idx="0">
            <a:schemeClr val="accent2"/>
          </a:effectRef>
          <a:fontRef idx="minor">
            <a:schemeClr val="dk1"/>
          </a:fontRef>
        </p:style>
        <p:txBody>
          <a:bodyPr tIns="274320">
            <a:normAutofit/>
          </a:bodyPr>
          <a:lstStyle/>
          <a:p>
            <a:pPr marL="0" indent="0" algn="r" rtl="1">
              <a:buClr>
                <a:srgbClr val="FF0000"/>
              </a:buClr>
              <a:buNone/>
            </a:pPr>
            <a:r>
              <a:rPr lang="fa-IR" b="1" dirty="0">
                <a:solidFill>
                  <a:srgbClr val="C00000"/>
                </a:solidFill>
                <a:cs typeface="B Nazanin" panose="00000400000000000000" pitchFamily="2" charset="-78"/>
              </a:rPr>
              <a:t>1.  </a:t>
            </a:r>
            <a:r>
              <a:rPr lang="fa-IR" b="1" dirty="0">
                <a:cs typeface="B Nazanin" panose="00000400000000000000" pitchFamily="2" charset="-78"/>
              </a:rPr>
              <a:t>پوست پیرامون دهان نوزاد را کاملاً تمیز و خشک کنید.</a:t>
            </a:r>
          </a:p>
          <a:p>
            <a:pPr marL="406400" indent="-406400" algn="r" rtl="1">
              <a:buClr>
                <a:srgbClr val="FF0000"/>
              </a:buClr>
              <a:buNone/>
            </a:pPr>
            <a:r>
              <a:rPr lang="fa-IR" b="1" dirty="0">
                <a:solidFill>
                  <a:srgbClr val="C00000"/>
                </a:solidFill>
                <a:cs typeface="B Nazanin" panose="00000400000000000000" pitchFamily="2" charset="-78"/>
              </a:rPr>
              <a:t>2. </a:t>
            </a:r>
            <a:r>
              <a:rPr lang="fa-IR" b="1" dirty="0">
                <a:cs typeface="B Nazanin" panose="00000400000000000000" pitchFamily="2" charset="-78"/>
              </a:rPr>
              <a:t>یک ماده چسبنده شفاف به پوست بین بینی و لب بالایی بمالید.</a:t>
            </a:r>
          </a:p>
          <a:p>
            <a:pPr marL="406400" indent="-406400" algn="r" rtl="1">
              <a:buClr>
                <a:srgbClr val="FF0000"/>
              </a:buClr>
              <a:buNone/>
            </a:pPr>
            <a:r>
              <a:rPr lang="fa-IR" b="1" dirty="0">
                <a:solidFill>
                  <a:srgbClr val="C00000"/>
                </a:solidFill>
                <a:cs typeface="B Nazanin" panose="00000400000000000000" pitchFamily="2" charset="-78"/>
              </a:rPr>
              <a:t>3. </a:t>
            </a:r>
            <a:r>
              <a:rPr lang="fa-IR" b="1" dirty="0">
                <a:cs typeface="B Nazanin" panose="00000400000000000000" pitchFamily="2" charset="-78"/>
              </a:rPr>
              <a:t>دو قطعه چسب به عرض 1/25 و طول 10 سانتیمتر آماده نمایید.</a:t>
            </a:r>
          </a:p>
          <a:p>
            <a:pPr marL="406400" indent="-406400" algn="r" rtl="1">
              <a:buClr>
                <a:srgbClr val="FF0000"/>
              </a:buClr>
              <a:buNone/>
            </a:pPr>
            <a:r>
              <a:rPr lang="fa-IR" b="1" dirty="0">
                <a:solidFill>
                  <a:srgbClr val="C00000"/>
                </a:solidFill>
                <a:cs typeface="B Nazanin" panose="00000400000000000000" pitchFamily="2" charset="-78"/>
              </a:rPr>
              <a:t>4. </a:t>
            </a:r>
            <a:r>
              <a:rPr lang="fa-IR" b="1" dirty="0">
                <a:cs typeface="B Nazanin" panose="00000400000000000000" pitchFamily="2" charset="-78"/>
              </a:rPr>
              <a:t>هـر قطعه چسب را طولی، تـا میانه ببـرید تا دو شاخـه شود.</a:t>
            </a:r>
          </a:p>
          <a:p>
            <a:pPr marL="514350" indent="-514350" algn="r" rtl="1">
              <a:buClr>
                <a:srgbClr val="FF0000"/>
              </a:buClr>
              <a:buFont typeface="+mj-lt"/>
              <a:buAutoNum type="arabicPeriod"/>
            </a:pPr>
            <a:endParaRPr lang="fa-IR" b="1" dirty="0">
              <a:cs typeface="B Nazanin" panose="00000400000000000000" pitchFamily="2" charset="-78"/>
            </a:endParaRPr>
          </a:p>
          <a:p>
            <a:pPr marL="514350" indent="-514350" algn="r" rtl="1">
              <a:buClr>
                <a:srgbClr val="FF0000"/>
              </a:buClr>
              <a:buFont typeface="+mj-lt"/>
              <a:buAutoNum type="arabicPeriod"/>
            </a:pPr>
            <a:endParaRPr lang="fa-IR" b="1" dirty="0">
              <a:cs typeface="B Nazanin" panose="00000400000000000000" pitchFamily="2" charset="-78"/>
            </a:endParaRPr>
          </a:p>
          <a:p>
            <a:pPr marL="0" indent="0" algn="r">
              <a:buClr>
                <a:srgbClr val="FF0000"/>
              </a:buClr>
              <a:buNone/>
            </a:pPr>
            <a:endParaRPr lang="en-US" sz="2800" dirty="0">
              <a:solidFill>
                <a:srgbClr val="FF0000"/>
              </a:solidFill>
              <a:cs typeface="B Nazanin" panose="00000400000000000000" pitchFamily="2" charset="-78"/>
            </a:endParaRPr>
          </a:p>
        </p:txBody>
      </p:sp>
      <p:sp>
        <p:nvSpPr>
          <p:cNvPr id="5" name="Footer Placeholder 3"/>
          <p:cNvSpPr>
            <a:spLocks noGrp="1"/>
          </p:cNvSpPr>
          <p:nvPr>
            <p:ph type="ftr" sz="quarter" idx="11"/>
          </p:nvPr>
        </p:nvSpPr>
        <p:spPr>
          <a:xfrm>
            <a:off x="6660232" y="6376243"/>
            <a:ext cx="2952328" cy="365125"/>
          </a:xfrm>
        </p:spPr>
        <p:txBody>
          <a:bodyPr/>
          <a:lstStyle/>
          <a:p>
            <a:r>
              <a:rPr lang="fa-IR" sz="1800" b="1" dirty="0">
                <a:solidFill>
                  <a:srgbClr val="FF0000"/>
                </a:solidFill>
                <a:cs typeface="B Nazanin" panose="00000400000000000000" pitchFamily="2" charset="-78"/>
              </a:rPr>
              <a:t>ادامه دارد ......</a:t>
            </a:r>
            <a:endParaRPr lang="en-GB" sz="1800" b="1" dirty="0">
              <a:solidFill>
                <a:srgbClr val="FF0000"/>
              </a:solidFill>
              <a:cs typeface="B Nazanin" panose="00000400000000000000" pitchFamily="2" charset="-78"/>
            </a:endParaRPr>
          </a:p>
        </p:txBody>
      </p:sp>
      <p:sp>
        <p:nvSpPr>
          <p:cNvPr id="6" name="Title 1"/>
          <p:cNvSpPr>
            <a:spLocks noGrp="1"/>
          </p:cNvSpPr>
          <p:nvPr>
            <p:ph type="title"/>
          </p:nvPr>
        </p:nvSpPr>
        <p:spPr>
          <a:ln>
            <a:noFill/>
          </a:ln>
        </p:spPr>
        <p:style>
          <a:lnRef idx="2">
            <a:schemeClr val="accent2"/>
          </a:lnRef>
          <a:fillRef idx="1">
            <a:schemeClr val="lt1"/>
          </a:fillRef>
          <a:effectRef idx="0">
            <a:schemeClr val="accent2"/>
          </a:effectRef>
          <a:fontRef idx="minor">
            <a:schemeClr val="dk1"/>
          </a:fontRef>
        </p:style>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fa-IR" sz="7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rPr>
              <a:t>تثبیت لوله نای </a:t>
            </a:r>
            <a:endParaRPr lang="en-US" sz="7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endParaRPr>
          </a:p>
        </p:txBody>
      </p:sp>
    </p:spTree>
    <p:extLst>
      <p:ext uri="{BB962C8B-B14F-4D97-AF65-F5344CB8AC3E}">
        <p14:creationId xmlns:p14="http://schemas.microsoft.com/office/powerpoint/2010/main" val="561485947"/>
      </p:ext>
    </p:extLst>
  </p:cSld>
  <p:clrMapOvr>
    <a:masterClrMapping/>
  </p:clrMapOvr>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1600200"/>
            <a:ext cx="8229600" cy="4493096"/>
          </a:xfrm>
        </p:spPr>
        <p:style>
          <a:lnRef idx="2">
            <a:schemeClr val="accent2"/>
          </a:lnRef>
          <a:fillRef idx="1">
            <a:schemeClr val="lt1"/>
          </a:fillRef>
          <a:effectRef idx="0">
            <a:schemeClr val="accent2"/>
          </a:effectRef>
          <a:fontRef idx="minor">
            <a:schemeClr val="dk1"/>
          </a:fontRef>
        </p:style>
        <p:txBody>
          <a:bodyPr tIns="274320">
            <a:noAutofit/>
          </a:bodyPr>
          <a:lstStyle/>
          <a:p>
            <a:pPr marL="393700" indent="-393700" algn="r" rtl="1">
              <a:buClr>
                <a:srgbClr val="FF0000"/>
              </a:buClr>
              <a:buNone/>
            </a:pPr>
            <a:r>
              <a:rPr lang="fa-IR" b="1" dirty="0">
                <a:solidFill>
                  <a:srgbClr val="C00000"/>
                </a:solidFill>
              </a:rPr>
              <a:t>5. </a:t>
            </a:r>
            <a:r>
              <a:rPr lang="fa-IR" b="1" dirty="0"/>
              <a:t>قطعه بریده نشده چسب و شاخه بالایی آن را روی ماده چسبنده شفاف بچسبانید.</a:t>
            </a:r>
          </a:p>
          <a:p>
            <a:pPr marL="393700" indent="-393700" algn="r" rtl="1">
              <a:buClr>
                <a:srgbClr val="FF0000"/>
              </a:buClr>
              <a:buNone/>
            </a:pPr>
            <a:r>
              <a:rPr lang="fa-IR" b="1" dirty="0">
                <a:solidFill>
                  <a:srgbClr val="C00000"/>
                </a:solidFill>
              </a:rPr>
              <a:t>6. </a:t>
            </a:r>
            <a:r>
              <a:rPr lang="fa-IR" b="1" dirty="0"/>
              <a:t>شاخه پایینی را دور لوله نای بپیچید.</a:t>
            </a:r>
          </a:p>
          <a:p>
            <a:pPr marL="393700" indent="-393700" algn="r" rtl="1">
              <a:buClr>
                <a:srgbClr val="FF0000"/>
              </a:buClr>
              <a:buNone/>
            </a:pPr>
            <a:r>
              <a:rPr lang="fa-IR" b="1" dirty="0">
                <a:solidFill>
                  <a:srgbClr val="C00000"/>
                </a:solidFill>
              </a:rPr>
              <a:t>7. </a:t>
            </a:r>
            <a:r>
              <a:rPr lang="fa-IR" b="1" dirty="0"/>
              <a:t>چسب دوم را از طرف مقابل، به روش فوق، بچسبانید.</a:t>
            </a:r>
          </a:p>
          <a:p>
            <a:pPr marL="393700" indent="-393700" algn="r" rtl="1">
              <a:buClr>
                <a:srgbClr val="FF0000"/>
              </a:buClr>
              <a:buNone/>
            </a:pPr>
            <a:r>
              <a:rPr lang="fa-IR" b="1" dirty="0">
                <a:solidFill>
                  <a:srgbClr val="C00000"/>
                </a:solidFill>
              </a:rPr>
              <a:t>8. </a:t>
            </a:r>
            <a:r>
              <a:rPr lang="fa-IR" b="1" dirty="0"/>
              <a:t>با سمع ریه اطمینان حاصل نمایید که لوله جا بجا نشده باشد.</a:t>
            </a:r>
            <a:endParaRPr lang="en-US" b="1" dirty="0"/>
          </a:p>
          <a:p>
            <a:pPr marL="463550" indent="-463550">
              <a:buClr>
                <a:srgbClr val="FF0000"/>
              </a:buClr>
              <a:buNone/>
            </a:pPr>
            <a:endParaRPr lang="en-US" b="1" dirty="0">
              <a:cs typeface="B Nazanin" panose="00000400000000000000" pitchFamily="2" charset="-78"/>
            </a:endParaRPr>
          </a:p>
          <a:p>
            <a:pPr marL="514350" indent="-514350">
              <a:buClr>
                <a:srgbClr val="FF0000"/>
              </a:buClr>
              <a:buFont typeface="+mj-lt"/>
              <a:buAutoNum type="arabicPeriod"/>
            </a:pPr>
            <a:endParaRPr lang="en-US" b="1" dirty="0">
              <a:cs typeface="B Nazanin" panose="00000400000000000000" pitchFamily="2" charset="-78"/>
            </a:endParaRPr>
          </a:p>
        </p:txBody>
      </p:sp>
      <p:sp>
        <p:nvSpPr>
          <p:cNvPr id="6" name="Footer Placeholder 3"/>
          <p:cNvSpPr>
            <a:spLocks noGrp="1"/>
          </p:cNvSpPr>
          <p:nvPr>
            <p:ph type="ftr" sz="quarter" idx="11"/>
          </p:nvPr>
        </p:nvSpPr>
        <p:spPr>
          <a:xfrm>
            <a:off x="6660232" y="6237312"/>
            <a:ext cx="2952328" cy="365125"/>
          </a:xfrm>
        </p:spPr>
        <p:txBody>
          <a:bodyPr/>
          <a:lstStyle/>
          <a:p>
            <a:r>
              <a:rPr lang="fa-IR" sz="1800" b="1" dirty="0">
                <a:solidFill>
                  <a:srgbClr val="FF0000"/>
                </a:solidFill>
                <a:cs typeface="B Nazanin" panose="00000400000000000000" pitchFamily="2" charset="-78"/>
              </a:rPr>
              <a:t>ادامه دارد ......</a:t>
            </a:r>
            <a:endParaRPr lang="en-GB" sz="1800" b="1" dirty="0">
              <a:solidFill>
                <a:srgbClr val="FF0000"/>
              </a:solidFill>
              <a:cs typeface="B Nazanin" panose="00000400000000000000" pitchFamily="2" charset="-78"/>
            </a:endParaRPr>
          </a:p>
        </p:txBody>
      </p:sp>
      <p:sp>
        <p:nvSpPr>
          <p:cNvPr id="5" name="Title 1"/>
          <p:cNvSpPr>
            <a:spLocks noGrp="1"/>
          </p:cNvSpPr>
          <p:nvPr>
            <p:ph type="title"/>
          </p:nvPr>
        </p:nvSpPr>
        <p:spPr>
          <a:ln>
            <a:noFill/>
          </a:ln>
        </p:spPr>
        <p:style>
          <a:lnRef idx="2">
            <a:schemeClr val="accent2"/>
          </a:lnRef>
          <a:fillRef idx="1">
            <a:schemeClr val="lt1"/>
          </a:fillRef>
          <a:effectRef idx="0">
            <a:schemeClr val="accent2"/>
          </a:effectRef>
          <a:fontRef idx="minor">
            <a:schemeClr val="dk1"/>
          </a:fontRef>
        </p:style>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fa-IR" sz="7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rPr>
              <a:t>تثبیت لوله نای </a:t>
            </a:r>
            <a:endParaRPr lang="en-US" sz="7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endParaRPr>
          </a:p>
        </p:txBody>
      </p:sp>
    </p:spTree>
    <p:extLst>
      <p:ext uri="{BB962C8B-B14F-4D97-AF65-F5344CB8AC3E}">
        <p14:creationId xmlns:p14="http://schemas.microsoft.com/office/powerpoint/2010/main" val="76591237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style>
          <a:lnRef idx="1">
            <a:schemeClr val="accent4"/>
          </a:lnRef>
          <a:fillRef idx="2">
            <a:schemeClr val="accent4"/>
          </a:fillRef>
          <a:effectRef idx="1">
            <a:schemeClr val="accent4"/>
          </a:effectRef>
          <a:fontRef idx="minor">
            <a:schemeClr val="dk1"/>
          </a:fontRef>
        </p:style>
        <p:txBody>
          <a:bodyPr>
            <a:normAutofit/>
          </a:bodyPr>
          <a:lstStyle/>
          <a:p>
            <a:pPr marL="0" indent="0">
              <a:buNone/>
            </a:pPr>
            <a:r>
              <a:rPr lang="en-US" sz="4000" b="1" dirty="0"/>
              <a:t>   1 min					60%-65%</a:t>
            </a:r>
          </a:p>
          <a:p>
            <a:pPr marL="0" indent="0">
              <a:buNone/>
            </a:pPr>
            <a:r>
              <a:rPr lang="en-US" sz="4000" b="1" dirty="0"/>
              <a:t>   2 min					65%-70%</a:t>
            </a:r>
          </a:p>
          <a:p>
            <a:pPr marL="0" indent="0">
              <a:buNone/>
            </a:pPr>
            <a:r>
              <a:rPr lang="en-US" sz="4000" b="1" dirty="0"/>
              <a:t>   3 min					70%-75%</a:t>
            </a:r>
          </a:p>
          <a:p>
            <a:pPr marL="0" indent="0">
              <a:buNone/>
            </a:pPr>
            <a:r>
              <a:rPr lang="en-US" sz="4000" b="1" dirty="0"/>
              <a:t>   4 min					75%-80%</a:t>
            </a:r>
          </a:p>
          <a:p>
            <a:pPr marL="0" indent="0">
              <a:buNone/>
            </a:pPr>
            <a:r>
              <a:rPr lang="en-US" sz="4000" b="1" dirty="0"/>
              <a:t>   5 min					80%-85%</a:t>
            </a:r>
          </a:p>
          <a:p>
            <a:pPr marL="0" indent="0">
              <a:buNone/>
            </a:pPr>
            <a:r>
              <a:rPr lang="en-US" sz="4000" b="1" dirty="0"/>
              <a:t>  10 min					85%-95%</a:t>
            </a:r>
          </a:p>
        </p:txBody>
      </p:sp>
      <p:sp>
        <p:nvSpPr>
          <p:cNvPr id="5" name="Title 1"/>
          <p:cNvSpPr>
            <a:spLocks noGrp="1"/>
          </p:cNvSpPr>
          <p:nvPr>
            <p:ph type="title"/>
          </p:nvPr>
        </p:nvSpPr>
        <p:spPr>
          <a:xfrm>
            <a:off x="457200" y="476672"/>
            <a:ext cx="8229600" cy="1152128"/>
          </a:xfrm>
        </p:spPr>
        <p:style>
          <a:lnRef idx="1">
            <a:schemeClr val="accent4"/>
          </a:lnRef>
          <a:fillRef idx="2">
            <a:schemeClr val="accent4"/>
          </a:fillRef>
          <a:effectRef idx="1">
            <a:schemeClr val="accent4"/>
          </a:effectRef>
          <a:fontRef idx="minor">
            <a:schemeClr val="dk1"/>
          </a:fontRef>
        </p:style>
        <p:txBody>
          <a:bodyPr>
            <a:noAutofit/>
          </a:bodyPr>
          <a:lstStyle/>
          <a:p>
            <a:pPr rtl="1"/>
            <a:r>
              <a:rPr lang="fa-IR" sz="3600" b="1" dirty="0">
                <a:cs typeface="B Nazanin" panose="00000400000000000000" pitchFamily="2" charset="-78"/>
              </a:rPr>
              <a:t> </a:t>
            </a:r>
            <a:r>
              <a:rPr lang="en-US" sz="3600" b="1" dirty="0">
                <a:cs typeface="B Nazanin" panose="00000400000000000000" pitchFamily="2" charset="-78"/>
              </a:rPr>
              <a:t>Spo</a:t>
            </a:r>
            <a:r>
              <a:rPr lang="en-US" sz="3600" b="1" baseline="-25000" dirty="0">
                <a:cs typeface="B Nazanin" panose="00000400000000000000" pitchFamily="2" charset="-78"/>
              </a:rPr>
              <a:t>2</a:t>
            </a:r>
            <a:r>
              <a:rPr lang="fa-IR" sz="3600" b="1" baseline="-25000" dirty="0">
                <a:cs typeface="B Nazanin" panose="00000400000000000000" pitchFamily="2" charset="-78"/>
              </a:rPr>
              <a:t> </a:t>
            </a:r>
            <a:r>
              <a:rPr lang="fa-IR" sz="3600" b="1" dirty="0">
                <a:cs typeface="B Nazanin" panose="00000400000000000000" pitchFamily="2" charset="-78"/>
              </a:rPr>
              <a:t> هدف، قبل از مجرای شریانی، پس از تولد</a:t>
            </a:r>
            <a:endParaRPr lang="en-US" sz="3600" b="1" baseline="-25000" dirty="0">
              <a:cs typeface="B Nazanin" panose="00000400000000000000" pitchFamily="2" charset="-78"/>
            </a:endParaRPr>
          </a:p>
        </p:txBody>
      </p:sp>
    </p:spTree>
    <p:extLst>
      <p:ext uri="{BB962C8B-B14F-4D97-AF65-F5344CB8AC3E}">
        <p14:creationId xmlns:p14="http://schemas.microsoft.com/office/powerpoint/2010/main" val="1191388218"/>
      </p:ext>
    </p:extLst>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0646" y="295834"/>
            <a:ext cx="8216153" cy="1121803"/>
          </a:xfrm>
          <a:ln/>
        </p:spPr>
        <p:style>
          <a:lnRef idx="2">
            <a:schemeClr val="accent2"/>
          </a:lnRef>
          <a:fillRef idx="1">
            <a:schemeClr val="lt1"/>
          </a:fillRef>
          <a:effectRef idx="0">
            <a:schemeClr val="accent2"/>
          </a:effectRef>
          <a:fontRef idx="minor">
            <a:schemeClr val="dk1"/>
          </a:fontRef>
        </p:style>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fa-IR" sz="7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rPr>
              <a:t>تثبیت لوله نای </a:t>
            </a:r>
            <a:endParaRPr lang="en-US" sz="7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endParaRPr>
          </a:p>
        </p:txBody>
      </p:sp>
      <p:pic>
        <p:nvPicPr>
          <p:cNvPr id="3" name="Picture 2"/>
          <p:cNvPicPr>
            <a:picLocks noChangeAspect="1"/>
          </p:cNvPicPr>
          <p:nvPr/>
        </p:nvPicPr>
        <p:blipFill>
          <a:blip r:embed="rId2"/>
          <a:stretch>
            <a:fillRect/>
          </a:stretch>
        </p:blipFill>
        <p:spPr>
          <a:xfrm>
            <a:off x="1043608" y="1928436"/>
            <a:ext cx="6768752" cy="4596908"/>
          </a:xfrm>
          <a:prstGeom prst="rect">
            <a:avLst/>
          </a:prstGeom>
        </p:spPr>
      </p:pic>
    </p:spTree>
    <p:extLst>
      <p:ext uri="{BB962C8B-B14F-4D97-AF65-F5344CB8AC3E}">
        <p14:creationId xmlns:p14="http://schemas.microsoft.com/office/powerpoint/2010/main" val="1191833365"/>
      </p:ext>
    </p:extLst>
  </p:cSld>
  <p:clrMapOvr>
    <a:masterClrMapping/>
  </p:clrMapOvr>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1143000"/>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fa-IR" sz="7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rPr>
              <a:t>پروتوکل خارج کردن لوله</a:t>
            </a:r>
            <a:endParaRPr lang="en-US" sz="7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endParaRPr>
          </a:p>
        </p:txBody>
      </p:sp>
      <p:sp>
        <p:nvSpPr>
          <p:cNvPr id="3" name="Content Placeholder 2"/>
          <p:cNvSpPr>
            <a:spLocks noGrp="1"/>
          </p:cNvSpPr>
          <p:nvPr>
            <p:ph idx="1"/>
          </p:nvPr>
        </p:nvSpPr>
        <p:spPr>
          <a:xfrm>
            <a:off x="457200" y="1988840"/>
            <a:ext cx="8003232" cy="4680520"/>
          </a:xfrm>
        </p:spPr>
        <p:style>
          <a:lnRef idx="2">
            <a:schemeClr val="accent2"/>
          </a:lnRef>
          <a:fillRef idx="1">
            <a:schemeClr val="lt1"/>
          </a:fillRef>
          <a:effectRef idx="0">
            <a:schemeClr val="accent2"/>
          </a:effectRef>
          <a:fontRef idx="minor">
            <a:schemeClr val="dk1"/>
          </a:fontRef>
        </p:style>
        <p:txBody>
          <a:bodyPr>
            <a:noAutofit/>
          </a:bodyPr>
          <a:lstStyle/>
          <a:p>
            <a:pPr marL="508000" indent="-508000" algn="r" rtl="1">
              <a:buClr>
                <a:srgbClr val="C00000"/>
              </a:buClr>
              <a:buNone/>
            </a:pPr>
            <a:r>
              <a:rPr lang="fa-IR" b="1" dirty="0">
                <a:solidFill>
                  <a:srgbClr val="C00000"/>
                </a:solidFill>
              </a:rPr>
              <a:t>1</a:t>
            </a:r>
            <a:r>
              <a:rPr lang="fa-IR" sz="2800" dirty="0">
                <a:solidFill>
                  <a:srgbClr val="C00000"/>
                </a:solidFill>
              </a:rPr>
              <a:t>.   </a:t>
            </a:r>
            <a:r>
              <a:rPr lang="fa-IR" sz="2800" dirty="0">
                <a:solidFill>
                  <a:schemeClr val="tx1"/>
                </a:solidFill>
              </a:rPr>
              <a:t>هنگامی که نـوزاد تنفس خود بـه خود پیدا کرده است و ضـربان قلب، رنگ/</a:t>
            </a:r>
            <a:r>
              <a:rPr lang="en-US" sz="2800" dirty="0">
                <a:solidFill>
                  <a:schemeClr val="tx1"/>
                </a:solidFill>
              </a:rPr>
              <a:t>Spo</a:t>
            </a:r>
            <a:r>
              <a:rPr lang="en-US" sz="2800" baseline="-25000" dirty="0">
                <a:solidFill>
                  <a:schemeClr val="tx1"/>
                </a:solidFill>
              </a:rPr>
              <a:t>2</a:t>
            </a:r>
            <a:r>
              <a:rPr lang="fa-IR" sz="2800" dirty="0">
                <a:solidFill>
                  <a:schemeClr val="tx1"/>
                </a:solidFill>
              </a:rPr>
              <a:t>، و فعالیت قابل قبول دارد، خود را برای خارج کردن لوله آماده کنید.</a:t>
            </a:r>
          </a:p>
          <a:p>
            <a:pPr marL="0" indent="0" algn="r" rtl="1">
              <a:buClr>
                <a:srgbClr val="C00000"/>
              </a:buClr>
              <a:buNone/>
            </a:pPr>
            <a:r>
              <a:rPr lang="fa-IR" sz="2800" dirty="0">
                <a:solidFill>
                  <a:srgbClr val="C00000"/>
                </a:solidFill>
              </a:rPr>
              <a:t>2.   </a:t>
            </a:r>
            <a:r>
              <a:rPr lang="fa-IR" sz="2800" dirty="0">
                <a:solidFill>
                  <a:schemeClr val="tx1"/>
                </a:solidFill>
              </a:rPr>
              <a:t>کیسه تهویه را از لوله نای جدا کنید.</a:t>
            </a:r>
          </a:p>
          <a:p>
            <a:pPr marL="0" indent="0" algn="r" rtl="1">
              <a:buClr>
                <a:srgbClr val="C00000"/>
              </a:buClr>
              <a:buNone/>
            </a:pPr>
            <a:r>
              <a:rPr lang="fa-IR" sz="2800" dirty="0">
                <a:solidFill>
                  <a:srgbClr val="C00000"/>
                </a:solidFill>
              </a:rPr>
              <a:t>3.   </a:t>
            </a:r>
            <a:r>
              <a:rPr lang="fa-IR" sz="2800" dirty="0">
                <a:solidFill>
                  <a:schemeClr val="tx1"/>
                </a:solidFill>
              </a:rPr>
              <a:t>لوله نای، بینی، و دهان را ساکشن نمایید.</a:t>
            </a:r>
          </a:p>
          <a:p>
            <a:pPr marL="0" indent="0" algn="r" rtl="1">
              <a:buClr>
                <a:srgbClr val="C00000"/>
              </a:buClr>
              <a:buNone/>
            </a:pPr>
            <a:r>
              <a:rPr lang="fa-IR" sz="2800" dirty="0">
                <a:solidFill>
                  <a:srgbClr val="C00000"/>
                </a:solidFill>
              </a:rPr>
              <a:t>4.   </a:t>
            </a:r>
            <a:r>
              <a:rPr lang="fa-IR" sz="2800" dirty="0">
                <a:solidFill>
                  <a:schemeClr val="tx1"/>
                </a:solidFill>
              </a:rPr>
              <a:t>مجدداً، چند بار ریه را تهویه نمایید.</a:t>
            </a:r>
          </a:p>
          <a:p>
            <a:pPr marL="0" indent="0" algn="r" rtl="1">
              <a:buClr>
                <a:srgbClr val="C00000"/>
              </a:buClr>
              <a:buNone/>
            </a:pPr>
            <a:r>
              <a:rPr lang="fa-IR" sz="2800" dirty="0">
                <a:solidFill>
                  <a:srgbClr val="C00000"/>
                </a:solidFill>
              </a:rPr>
              <a:t>5.   </a:t>
            </a:r>
            <a:r>
              <a:rPr lang="fa-IR" sz="2800" dirty="0">
                <a:solidFill>
                  <a:schemeClr val="tx1"/>
                </a:solidFill>
              </a:rPr>
              <a:t>در فاز بازدم نوزاد، لوله را خارج کنید.</a:t>
            </a:r>
          </a:p>
          <a:p>
            <a:pPr marL="0" indent="0" algn="r" rtl="1">
              <a:buClr>
                <a:srgbClr val="C00000"/>
              </a:buClr>
              <a:buNone/>
            </a:pPr>
            <a:r>
              <a:rPr lang="fa-IR" sz="2800" dirty="0">
                <a:solidFill>
                  <a:srgbClr val="C00000"/>
                </a:solidFill>
              </a:rPr>
              <a:t>6.   </a:t>
            </a:r>
            <a:r>
              <a:rPr lang="fa-IR" sz="2800" dirty="0">
                <a:solidFill>
                  <a:schemeClr val="tx1"/>
                </a:solidFill>
              </a:rPr>
              <a:t>بینی و دهان را ساکشن نمایید.</a:t>
            </a:r>
          </a:p>
          <a:p>
            <a:pPr marL="0" indent="0" algn="r" rtl="1">
              <a:buClr>
                <a:srgbClr val="C00000"/>
              </a:buClr>
              <a:buNone/>
            </a:pPr>
            <a:r>
              <a:rPr lang="fa-IR" sz="2800" dirty="0">
                <a:solidFill>
                  <a:srgbClr val="C00000"/>
                </a:solidFill>
              </a:rPr>
              <a:t>7.   </a:t>
            </a:r>
            <a:r>
              <a:rPr lang="fa-IR" sz="2800" dirty="0">
                <a:solidFill>
                  <a:schemeClr val="tx1"/>
                </a:solidFill>
              </a:rPr>
              <a:t>در صورت لزوم، جریان اکسیژن برقرار نمایید.</a:t>
            </a:r>
          </a:p>
          <a:p>
            <a:pPr marL="0" indent="0" algn="r" rtl="1">
              <a:buClr>
                <a:srgbClr val="C00000"/>
              </a:buClr>
              <a:buNone/>
            </a:pPr>
            <a:r>
              <a:rPr lang="fa-IR" b="1" dirty="0">
                <a:solidFill>
                  <a:schemeClr val="tx1"/>
                </a:solidFill>
                <a:cs typeface="B Nazanin" panose="00000400000000000000" pitchFamily="2" charset="-78"/>
              </a:rPr>
              <a:t> </a:t>
            </a:r>
            <a:endParaRPr lang="en-US" b="1" dirty="0">
              <a:solidFill>
                <a:schemeClr val="tx1"/>
              </a:solidFill>
              <a:cs typeface="B Nazanin" panose="00000400000000000000" pitchFamily="2" charset="-78"/>
            </a:endParaRPr>
          </a:p>
          <a:p>
            <a:pPr marL="0" indent="0">
              <a:buClr>
                <a:srgbClr val="C00000"/>
              </a:buClr>
              <a:buNone/>
            </a:pPr>
            <a:endParaRPr lang="en-US" b="1" dirty="0">
              <a:solidFill>
                <a:schemeClr val="tx1"/>
              </a:solidFill>
              <a:cs typeface="B Nazanin" panose="00000400000000000000" pitchFamily="2" charset="-78"/>
            </a:endParaRPr>
          </a:p>
        </p:txBody>
      </p:sp>
    </p:spTree>
    <p:extLst>
      <p:ext uri="{BB962C8B-B14F-4D97-AF65-F5344CB8AC3E}">
        <p14:creationId xmlns:p14="http://schemas.microsoft.com/office/powerpoint/2010/main" val="1458542696"/>
      </p:ext>
    </p:extLst>
  </p:cSld>
  <p:clrMapOvr>
    <a:masterClrMapping/>
  </p:clrMapOvr>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44825"/>
            <a:ext cx="8229600" cy="3456383"/>
          </a:xfrm>
        </p:spPr>
        <p:style>
          <a:lnRef idx="2">
            <a:schemeClr val="accent4"/>
          </a:lnRef>
          <a:fillRef idx="1">
            <a:schemeClr val="lt1"/>
          </a:fillRef>
          <a:effectRef idx="0">
            <a:schemeClr val="accent4"/>
          </a:effectRef>
          <a:fontRef idx="minor">
            <a:schemeClr val="dk1"/>
          </a:fontRef>
        </p:style>
        <p:txBody>
          <a:bodyPr tIns="182880" rIns="182880">
            <a:normAutofit/>
          </a:bodyPr>
          <a:lstStyle/>
          <a:p>
            <a:pPr marL="0" indent="0" algn="r" rtl="1">
              <a:buClr>
                <a:srgbClr val="FF0000"/>
              </a:buClr>
              <a:buNone/>
            </a:pPr>
            <a:r>
              <a:rPr lang="fa-IR" sz="4400" b="1" dirty="0">
                <a:solidFill>
                  <a:srgbClr val="C00000"/>
                </a:solidFill>
                <a:cs typeface="B Nazanin" panose="00000400000000000000" pitchFamily="2" charset="-78"/>
              </a:rPr>
              <a:t>شیوه گذاشتن</a:t>
            </a:r>
            <a:endParaRPr lang="en-GB" sz="4400" b="1" dirty="0">
              <a:solidFill>
                <a:srgbClr val="C00000"/>
              </a:solidFill>
              <a:cs typeface="B Nazanin" panose="00000400000000000000" pitchFamily="2" charset="-78"/>
            </a:endParaRPr>
          </a:p>
          <a:p>
            <a:pPr algn="r" rtl="1">
              <a:buClr>
                <a:srgbClr val="FF0000"/>
              </a:buClr>
            </a:pPr>
            <a:r>
              <a:rPr lang="fa-IR" sz="3400" b="1" dirty="0">
                <a:cs typeface="B Nazanin" panose="00000400000000000000" pitchFamily="2" charset="-78"/>
              </a:rPr>
              <a:t>راه برتر برای تجویز دارو.</a:t>
            </a:r>
          </a:p>
          <a:p>
            <a:pPr algn="r" rtl="1">
              <a:buClr>
                <a:srgbClr val="FF0000"/>
              </a:buClr>
            </a:pPr>
            <a:r>
              <a:rPr lang="fa-IR" sz="3400" b="1" dirty="0">
                <a:cs typeface="B Nazanin" panose="00000400000000000000" pitchFamily="2" charset="-78"/>
              </a:rPr>
              <a:t>کاتتر نمره </a:t>
            </a:r>
            <a:r>
              <a:rPr lang="en-US" sz="3400" b="1" dirty="0">
                <a:cs typeface="B Nazanin" panose="00000400000000000000" pitchFamily="2" charset="-78"/>
              </a:rPr>
              <a:t>F</a:t>
            </a:r>
            <a:r>
              <a:rPr lang="fa-IR" sz="3400" b="1" dirty="0">
                <a:cs typeface="B Nazanin" panose="00000400000000000000" pitchFamily="2" charset="-78"/>
              </a:rPr>
              <a:t> 3/5 یا </a:t>
            </a:r>
            <a:r>
              <a:rPr lang="en-US" sz="3400" b="1" dirty="0">
                <a:cs typeface="B Nazanin" panose="00000400000000000000" pitchFamily="2" charset="-78"/>
              </a:rPr>
              <a:t>F</a:t>
            </a:r>
            <a:r>
              <a:rPr lang="fa-IR" sz="3400" b="1" dirty="0">
                <a:cs typeface="B Nazanin" panose="00000400000000000000" pitchFamily="2" charset="-78"/>
              </a:rPr>
              <a:t> 5 دارای سوراخ انتهایی.</a:t>
            </a:r>
          </a:p>
          <a:p>
            <a:pPr algn="r" rtl="1">
              <a:buClr>
                <a:srgbClr val="FF0000"/>
              </a:buClr>
            </a:pPr>
            <a:r>
              <a:rPr lang="fa-IR" sz="3400" b="1" dirty="0">
                <a:cs typeface="B Nazanin" panose="00000400000000000000" pitchFamily="2" charset="-78"/>
              </a:rPr>
              <a:t>رعایت استریلیتی.</a:t>
            </a:r>
            <a:endParaRPr lang="en-GB" sz="3400" b="1" dirty="0">
              <a:cs typeface="B Nazanin" panose="00000400000000000000" pitchFamily="2" charset="-78"/>
            </a:endParaRPr>
          </a:p>
          <a:p>
            <a:pPr marL="0" indent="0" algn="r">
              <a:buClr>
                <a:srgbClr val="FF0000"/>
              </a:buClr>
              <a:buNone/>
            </a:pPr>
            <a:endParaRPr lang="en-GB" sz="3600" dirty="0">
              <a:solidFill>
                <a:srgbClr val="FF0000"/>
              </a:solidFill>
              <a:cs typeface="B Nazanin" panose="00000400000000000000" pitchFamily="2" charset="-78"/>
            </a:endParaRPr>
          </a:p>
        </p:txBody>
      </p:sp>
      <p:sp>
        <p:nvSpPr>
          <p:cNvPr id="5" name="Footer Placeholder 3"/>
          <p:cNvSpPr>
            <a:spLocks noGrp="1"/>
          </p:cNvSpPr>
          <p:nvPr>
            <p:ph type="ftr" sz="quarter" idx="11"/>
          </p:nvPr>
        </p:nvSpPr>
        <p:spPr>
          <a:xfrm>
            <a:off x="6660232" y="5445224"/>
            <a:ext cx="2952328" cy="365125"/>
          </a:xfrm>
        </p:spPr>
        <p:txBody>
          <a:bodyPr/>
          <a:lstStyle/>
          <a:p>
            <a:r>
              <a:rPr lang="fa-IR" sz="1800" b="1" dirty="0">
                <a:solidFill>
                  <a:srgbClr val="FF0000"/>
                </a:solidFill>
                <a:cs typeface="B Nazanin" panose="00000400000000000000" pitchFamily="2" charset="-78"/>
              </a:rPr>
              <a:t>ادامه دارد ......</a:t>
            </a:r>
            <a:endParaRPr lang="en-GB" sz="1800" b="1" dirty="0">
              <a:solidFill>
                <a:srgbClr val="FF0000"/>
              </a:solidFill>
              <a:cs typeface="B Nazanin" panose="00000400000000000000" pitchFamily="2" charset="-78"/>
            </a:endParaRPr>
          </a:p>
        </p:txBody>
      </p:sp>
      <p:sp>
        <p:nvSpPr>
          <p:cNvPr id="6" name="Title 1"/>
          <p:cNvSpPr>
            <a:spLocks noGrp="1"/>
          </p:cNvSpPr>
          <p:nvPr>
            <p:ph type="title"/>
          </p:nvPr>
        </p:nvSpPr>
        <p:spPr>
          <a:xfrm>
            <a:off x="457200" y="274638"/>
            <a:ext cx="8229600" cy="1143000"/>
          </a:xfrm>
          <a:ln>
            <a:noFill/>
          </a:ln>
        </p:spPr>
        <p:style>
          <a:lnRef idx="2">
            <a:schemeClr val="accent2"/>
          </a:lnRef>
          <a:fillRef idx="1">
            <a:schemeClr val="lt1"/>
          </a:fillRef>
          <a:effectRef idx="0">
            <a:schemeClr val="accent2"/>
          </a:effectRef>
          <a:fontRef idx="minor">
            <a:schemeClr val="dk1"/>
          </a:fontRef>
        </p:style>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fa-IR" sz="7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rPr>
              <a:t>کاتتر ورید نافی</a:t>
            </a:r>
            <a:endParaRPr lang="en-GB" sz="7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endParaRPr>
          </a:p>
        </p:txBody>
      </p:sp>
    </p:spTree>
    <p:extLst>
      <p:ext uri="{BB962C8B-B14F-4D97-AF65-F5344CB8AC3E}">
        <p14:creationId xmlns:p14="http://schemas.microsoft.com/office/powerpoint/2010/main" val="1135336513"/>
      </p:ext>
    </p:extLst>
  </p:cSld>
  <p:clrMapOvr>
    <a:masterClrMapping/>
  </p:clrMapOvr>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596" y="1857365"/>
            <a:ext cx="8229600" cy="3659868"/>
          </a:xfrm>
        </p:spPr>
        <p:style>
          <a:lnRef idx="2">
            <a:schemeClr val="accent4"/>
          </a:lnRef>
          <a:fillRef idx="1">
            <a:schemeClr val="lt1"/>
          </a:fillRef>
          <a:effectRef idx="0">
            <a:schemeClr val="accent4"/>
          </a:effectRef>
          <a:fontRef idx="minor">
            <a:schemeClr val="dk1"/>
          </a:fontRef>
        </p:style>
        <p:txBody>
          <a:bodyPr tIns="274320">
            <a:noAutofit/>
          </a:bodyPr>
          <a:lstStyle/>
          <a:p>
            <a:pPr algn="r" rtl="1">
              <a:buClr>
                <a:srgbClr val="FF0000"/>
              </a:buClr>
            </a:pPr>
            <a:r>
              <a:rPr lang="fa-IR" sz="3400" b="1" dirty="0"/>
              <a:t>کاتتر را 4-2 سانتیمتر فرو ببرید.</a:t>
            </a:r>
          </a:p>
          <a:p>
            <a:pPr algn="r" rtl="1">
              <a:buClr>
                <a:srgbClr val="FF0000"/>
              </a:buClr>
            </a:pPr>
            <a:r>
              <a:rPr lang="fa-IR" sz="3400" b="1" dirty="0"/>
              <a:t>دقت نمایید که هنگام آسپیراسیون، خون جریان یابد.</a:t>
            </a:r>
          </a:p>
          <a:p>
            <a:pPr algn="r" rtl="1">
              <a:buClr>
                <a:srgbClr val="FF0000"/>
              </a:buClr>
            </a:pPr>
            <a:r>
              <a:rPr lang="fa-IR" sz="3400" b="1" dirty="0"/>
              <a:t>در نوزادان زودرس کاتتر را کمتر فرو ببرید.</a:t>
            </a:r>
          </a:p>
          <a:p>
            <a:pPr algn="r" rtl="1">
              <a:buClr>
                <a:srgbClr val="FF0000"/>
              </a:buClr>
            </a:pPr>
            <a:r>
              <a:rPr lang="fa-IR" sz="3400" b="1" dirty="0"/>
              <a:t>توقف کاتتر در کبد ممکن است سبب آسیب این عضو شود.</a:t>
            </a:r>
            <a:endParaRPr lang="en-GB" sz="3400" b="1" dirty="0"/>
          </a:p>
          <a:p>
            <a:pPr marL="0" indent="0" algn="r">
              <a:buClr>
                <a:srgbClr val="FF0000"/>
              </a:buClr>
              <a:buNone/>
            </a:pPr>
            <a:endParaRPr lang="en-GB" sz="3400" dirty="0">
              <a:solidFill>
                <a:srgbClr val="FF0000"/>
              </a:solidFill>
              <a:cs typeface="B Nazanin" panose="00000400000000000000" pitchFamily="2" charset="-78"/>
            </a:endParaRPr>
          </a:p>
        </p:txBody>
      </p:sp>
      <p:sp>
        <p:nvSpPr>
          <p:cNvPr id="5" name="Footer Placeholder 3"/>
          <p:cNvSpPr>
            <a:spLocks noGrp="1"/>
          </p:cNvSpPr>
          <p:nvPr>
            <p:ph type="ftr" sz="quarter" idx="11"/>
          </p:nvPr>
        </p:nvSpPr>
        <p:spPr>
          <a:xfrm>
            <a:off x="6660232" y="5589240"/>
            <a:ext cx="2952328" cy="365125"/>
          </a:xfrm>
        </p:spPr>
        <p:txBody>
          <a:bodyPr/>
          <a:lstStyle/>
          <a:p>
            <a:r>
              <a:rPr lang="fa-IR" sz="1800" b="1" dirty="0">
                <a:solidFill>
                  <a:srgbClr val="FF0000"/>
                </a:solidFill>
                <a:cs typeface="B Nazanin" panose="00000400000000000000" pitchFamily="2" charset="-78"/>
              </a:rPr>
              <a:t>ادامه دارد ......</a:t>
            </a:r>
            <a:endParaRPr lang="en-GB" sz="1800" b="1" dirty="0">
              <a:solidFill>
                <a:srgbClr val="FF0000"/>
              </a:solidFill>
              <a:cs typeface="B Nazanin" panose="00000400000000000000" pitchFamily="2" charset="-78"/>
            </a:endParaRPr>
          </a:p>
        </p:txBody>
      </p:sp>
      <p:sp>
        <p:nvSpPr>
          <p:cNvPr id="6" name="Title 1"/>
          <p:cNvSpPr>
            <a:spLocks noGrp="1"/>
          </p:cNvSpPr>
          <p:nvPr>
            <p:ph type="title"/>
          </p:nvPr>
        </p:nvSpPr>
        <p:spPr>
          <a:xfrm>
            <a:off x="457200" y="413792"/>
            <a:ext cx="8229600" cy="1143000"/>
          </a:xfrm>
          <a:ln>
            <a:noFill/>
          </a:ln>
        </p:spPr>
        <p:style>
          <a:lnRef idx="2">
            <a:schemeClr val="accent2"/>
          </a:lnRef>
          <a:fillRef idx="1">
            <a:schemeClr val="lt1"/>
          </a:fillRef>
          <a:effectRef idx="0">
            <a:schemeClr val="accent2"/>
          </a:effectRef>
          <a:fontRef idx="minor">
            <a:schemeClr val="dk1"/>
          </a:fontRef>
        </p:style>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fa-IR" sz="7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rPr>
              <a:t>کاتتر ورید نافی</a:t>
            </a:r>
            <a:endParaRPr lang="en-GB" sz="7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endParaRPr>
          </a:p>
        </p:txBody>
      </p:sp>
    </p:spTree>
  </p:cSld>
  <p:clrMapOvr>
    <a:masterClrMapping/>
  </p:clrMapOvr>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596" y="1857365"/>
            <a:ext cx="8229600" cy="4091916"/>
          </a:xfrm>
        </p:spPr>
        <p:style>
          <a:lnRef idx="2">
            <a:schemeClr val="accent4"/>
          </a:lnRef>
          <a:fillRef idx="1">
            <a:schemeClr val="lt1"/>
          </a:fillRef>
          <a:effectRef idx="0">
            <a:schemeClr val="accent4"/>
          </a:effectRef>
          <a:fontRef idx="minor">
            <a:schemeClr val="dk1"/>
          </a:fontRef>
        </p:style>
        <p:txBody>
          <a:bodyPr tIns="274320">
            <a:normAutofit fontScale="92500" lnSpcReduction="20000"/>
          </a:bodyPr>
          <a:lstStyle/>
          <a:p>
            <a:pPr algn="r" rtl="1">
              <a:buClr>
                <a:srgbClr val="FF0000"/>
              </a:buClr>
            </a:pPr>
            <a:r>
              <a:rPr lang="fa-IR" sz="3600" b="1" dirty="0">
                <a:cs typeface="B Nazanin" panose="00000400000000000000" pitchFamily="2" charset="-78"/>
              </a:rPr>
              <a:t>بـه دنبال تزریق دارو، با تـزریق 1-0/5 میلی لیتر نرمال سالین، داروی باقیمانده در کاتتر را به نوزاد برسانید.</a:t>
            </a:r>
          </a:p>
          <a:p>
            <a:pPr algn="r" rtl="1">
              <a:buClr>
                <a:srgbClr val="FF0000"/>
              </a:buClr>
            </a:pPr>
            <a:r>
              <a:rPr lang="fa-IR" sz="3600" b="1" dirty="0">
                <a:cs typeface="B Nazanin" panose="00000400000000000000" pitchFamily="2" charset="-78"/>
              </a:rPr>
              <a:t>پس از تزریق دارو، کاتتر را خارج کنید یا به عنوان یـک راه وریدی موقت آن را حفظ کنیـد و نـوزاد را بـه </a:t>
            </a:r>
            <a:r>
              <a:rPr lang="en-US" sz="3600" b="1" dirty="0">
                <a:cs typeface="B Nazanin" panose="00000400000000000000" pitchFamily="2" charset="-78"/>
              </a:rPr>
              <a:t>NICU</a:t>
            </a:r>
            <a:r>
              <a:rPr lang="fa-IR" sz="3600" b="1" dirty="0">
                <a:cs typeface="B Nazanin" panose="00000400000000000000" pitchFamily="2" charset="-78"/>
              </a:rPr>
              <a:t> منتقل نمایید.</a:t>
            </a:r>
            <a:endParaRPr lang="en-GB" sz="3600" b="1" dirty="0">
              <a:cs typeface="B Nazanin" panose="00000400000000000000" pitchFamily="2" charset="-78"/>
            </a:endParaRPr>
          </a:p>
        </p:txBody>
      </p:sp>
      <p:sp>
        <p:nvSpPr>
          <p:cNvPr id="5" name="Footer Placeholder 3"/>
          <p:cNvSpPr>
            <a:spLocks noGrp="1"/>
          </p:cNvSpPr>
          <p:nvPr>
            <p:ph type="ftr" sz="quarter" idx="11"/>
          </p:nvPr>
        </p:nvSpPr>
        <p:spPr>
          <a:xfrm>
            <a:off x="6660232" y="6021288"/>
            <a:ext cx="2952328" cy="365125"/>
          </a:xfrm>
        </p:spPr>
        <p:txBody>
          <a:bodyPr/>
          <a:lstStyle/>
          <a:p>
            <a:r>
              <a:rPr lang="fa-IR" sz="1800" b="1" dirty="0">
                <a:solidFill>
                  <a:srgbClr val="FF0000"/>
                </a:solidFill>
                <a:cs typeface="B Nazanin" panose="00000400000000000000" pitchFamily="2" charset="-78"/>
              </a:rPr>
              <a:t>ادامه دارد ......</a:t>
            </a:r>
            <a:endParaRPr lang="en-GB" sz="1800" b="1" dirty="0">
              <a:solidFill>
                <a:srgbClr val="FF0000"/>
              </a:solidFill>
              <a:cs typeface="B Nazanin" panose="00000400000000000000" pitchFamily="2" charset="-78"/>
            </a:endParaRPr>
          </a:p>
        </p:txBody>
      </p:sp>
      <p:sp>
        <p:nvSpPr>
          <p:cNvPr id="6" name="Title 1"/>
          <p:cNvSpPr>
            <a:spLocks noGrp="1"/>
          </p:cNvSpPr>
          <p:nvPr>
            <p:ph type="title"/>
          </p:nvPr>
        </p:nvSpPr>
        <p:spPr>
          <a:xfrm>
            <a:off x="457200" y="413792"/>
            <a:ext cx="8229600" cy="1143000"/>
          </a:xfrm>
          <a:ln>
            <a:noFill/>
          </a:ln>
        </p:spPr>
        <p:style>
          <a:lnRef idx="2">
            <a:schemeClr val="accent2"/>
          </a:lnRef>
          <a:fillRef idx="1">
            <a:schemeClr val="lt1"/>
          </a:fillRef>
          <a:effectRef idx="0">
            <a:schemeClr val="accent2"/>
          </a:effectRef>
          <a:fontRef idx="minor">
            <a:schemeClr val="dk1"/>
          </a:fontRef>
        </p:style>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fa-IR" sz="7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rPr>
              <a:t>کاتتر ورید نافی</a:t>
            </a:r>
            <a:endParaRPr lang="en-GB" sz="7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endParaRPr>
          </a:p>
        </p:txBody>
      </p:sp>
    </p:spTree>
    <p:extLst>
      <p:ext uri="{BB962C8B-B14F-4D97-AF65-F5344CB8AC3E}">
        <p14:creationId xmlns:p14="http://schemas.microsoft.com/office/powerpoint/2010/main" val="478389496"/>
      </p:ext>
    </p:extLst>
  </p:cSld>
  <p:clrMapOvr>
    <a:masterClrMapping/>
  </p:clrMapOvr>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fa-IR" sz="7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rPr>
              <a:t>کاتتر ورید نافی</a:t>
            </a:r>
            <a:endParaRPr lang="en-GB" sz="7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endParaRPr>
          </a:p>
        </p:txBody>
      </p:sp>
      <p:sp>
        <p:nvSpPr>
          <p:cNvPr id="4" name="Content Placeholder 3"/>
          <p:cNvSpPr>
            <a:spLocks noGrp="1"/>
          </p:cNvSpPr>
          <p:nvPr>
            <p:ph idx="1"/>
          </p:nvPr>
        </p:nvSpPr>
        <p:spPr>
          <a:xfrm>
            <a:off x="457200" y="1600200"/>
            <a:ext cx="8229600" cy="4760420"/>
          </a:xfrm>
        </p:spPr>
        <p:txBody>
          <a:bodyPr>
            <a:normAutofit/>
          </a:bodyPr>
          <a:lstStyle/>
          <a:p>
            <a:pPr marL="0" indent="0" algn="r" rtl="1">
              <a:buNone/>
            </a:pPr>
            <a:endParaRPr lang="fa-IR" sz="3600" b="1" dirty="0">
              <a:cs typeface="B Nazanin" panose="00000400000000000000" pitchFamily="2" charset="-78"/>
            </a:endParaRPr>
          </a:p>
          <a:p>
            <a:pPr marL="0" indent="0" algn="r" rtl="1">
              <a:buNone/>
            </a:pPr>
            <a:r>
              <a:rPr lang="fa-IR" sz="3600" b="1" dirty="0">
                <a:cs typeface="B Nazanin" panose="00000400000000000000" pitchFamily="2" charset="-78"/>
              </a:rPr>
              <a:t>پیکان زرد ورید نافی را نشان</a:t>
            </a:r>
          </a:p>
          <a:p>
            <a:pPr marL="0" indent="0" algn="r" rtl="1">
              <a:buNone/>
            </a:pPr>
            <a:r>
              <a:rPr lang="fa-IR" sz="3600" b="1" dirty="0">
                <a:cs typeface="B Nazanin" panose="00000400000000000000" pitchFamily="2" charset="-78"/>
              </a:rPr>
              <a:t>می دهد.  </a:t>
            </a:r>
            <a:endParaRPr lang="en-US" sz="3600" b="1" dirty="0">
              <a:cs typeface="B Nazanin" panose="00000400000000000000" pitchFamily="2" charset="-78"/>
            </a:endParaRPr>
          </a:p>
        </p:txBody>
      </p:sp>
      <p:sp>
        <p:nvSpPr>
          <p:cNvPr id="5" name="Footer Placeholder 3"/>
          <p:cNvSpPr>
            <a:spLocks noGrp="1"/>
          </p:cNvSpPr>
          <p:nvPr>
            <p:ph type="ftr" sz="quarter" idx="11"/>
          </p:nvPr>
        </p:nvSpPr>
        <p:spPr>
          <a:xfrm>
            <a:off x="6572944" y="6021288"/>
            <a:ext cx="2895600" cy="365125"/>
          </a:xfrm>
        </p:spPr>
        <p:txBody>
          <a:bodyPr/>
          <a:lstStyle/>
          <a:p>
            <a:r>
              <a:rPr lang="fa-IR" sz="1800" b="1" dirty="0">
                <a:solidFill>
                  <a:srgbClr val="FF0000"/>
                </a:solidFill>
                <a:cs typeface="B Nazanin" panose="00000400000000000000" pitchFamily="2" charset="-78"/>
              </a:rPr>
              <a:t>ادامه دارد ......</a:t>
            </a:r>
            <a:endParaRPr lang="en-GB" sz="1800" b="1" dirty="0">
              <a:solidFill>
                <a:srgbClr val="FF0000"/>
              </a:solidFill>
              <a:cs typeface="B Nazanin" panose="00000400000000000000" pitchFamily="2" charset="-78"/>
            </a:endParaRPr>
          </a:p>
        </p:txBody>
      </p:sp>
      <p:pic>
        <p:nvPicPr>
          <p:cNvPr id="3" name="Picture 2"/>
          <p:cNvPicPr>
            <a:picLocks noChangeAspect="1"/>
          </p:cNvPicPr>
          <p:nvPr/>
        </p:nvPicPr>
        <p:blipFill>
          <a:blip r:embed="rId3"/>
          <a:stretch>
            <a:fillRect/>
          </a:stretch>
        </p:blipFill>
        <p:spPr>
          <a:xfrm>
            <a:off x="539552" y="1628800"/>
            <a:ext cx="3076607" cy="4720137"/>
          </a:xfrm>
          <a:prstGeom prst="rect">
            <a:avLst/>
          </a:prstGeom>
        </p:spPr>
      </p:pic>
    </p:spTree>
    <p:extLst>
      <p:ext uri="{BB962C8B-B14F-4D97-AF65-F5344CB8AC3E}">
        <p14:creationId xmlns:p14="http://schemas.microsoft.com/office/powerpoint/2010/main" val="740934720"/>
      </p:ext>
    </p:extLst>
  </p:cSld>
  <p:clrMapOvr>
    <a:masterClrMapping/>
  </p:clrMapOvr>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fa-IR" sz="7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rPr>
              <a:t>کاتتر ورید نافی</a:t>
            </a:r>
            <a:endParaRPr lang="en-GB" sz="7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endParaRPr>
          </a:p>
        </p:txBody>
      </p:sp>
      <p:sp>
        <p:nvSpPr>
          <p:cNvPr id="4" name="Content Placeholder 3"/>
          <p:cNvSpPr>
            <a:spLocks noGrp="1"/>
          </p:cNvSpPr>
          <p:nvPr>
            <p:ph idx="1"/>
          </p:nvPr>
        </p:nvSpPr>
        <p:spPr>
          <a:xfrm>
            <a:off x="457200" y="1600200"/>
            <a:ext cx="8229600" cy="5069160"/>
          </a:xfrm>
        </p:spPr>
        <p:txBody>
          <a:bodyPr>
            <a:normAutofit/>
          </a:bodyPr>
          <a:lstStyle/>
          <a:p>
            <a:pPr marL="0" indent="0" algn="ctr" rtl="1">
              <a:buClr>
                <a:srgbClr val="FF0000"/>
              </a:buClr>
              <a:buNone/>
            </a:pPr>
            <a:r>
              <a:rPr lang="fa-IR" sz="4000" b="1" dirty="0">
                <a:cs typeface="B Nazanin" panose="00000400000000000000" pitchFamily="2" charset="-78"/>
              </a:rPr>
              <a:t>کاتتر را 2 تا 4 سانتیمتر فرو ببرید</a:t>
            </a:r>
            <a:endParaRPr lang="en-US" sz="4000" b="1" dirty="0">
              <a:cs typeface="B Nazanin" panose="00000400000000000000" pitchFamily="2" charset="-78"/>
            </a:endParaRPr>
          </a:p>
        </p:txBody>
      </p:sp>
      <p:sp>
        <p:nvSpPr>
          <p:cNvPr id="5" name="Footer Placeholder 3"/>
          <p:cNvSpPr>
            <a:spLocks noGrp="1"/>
          </p:cNvSpPr>
          <p:nvPr>
            <p:ph type="ftr" sz="quarter" idx="11"/>
          </p:nvPr>
        </p:nvSpPr>
        <p:spPr>
          <a:xfrm>
            <a:off x="6428928" y="6232227"/>
            <a:ext cx="2895600" cy="365125"/>
          </a:xfrm>
        </p:spPr>
        <p:txBody>
          <a:bodyPr/>
          <a:lstStyle/>
          <a:p>
            <a:r>
              <a:rPr lang="fa-IR" sz="1800" b="1" dirty="0">
                <a:solidFill>
                  <a:srgbClr val="FF0000"/>
                </a:solidFill>
                <a:cs typeface="B Nazanin" panose="00000400000000000000" pitchFamily="2" charset="-78"/>
              </a:rPr>
              <a:t>ادامه دارد ......</a:t>
            </a:r>
            <a:endParaRPr lang="en-GB" sz="1800" b="1" dirty="0">
              <a:solidFill>
                <a:srgbClr val="FF0000"/>
              </a:solidFill>
              <a:cs typeface="B Nazanin" panose="00000400000000000000" pitchFamily="2" charset="-78"/>
            </a:endParaRPr>
          </a:p>
        </p:txBody>
      </p:sp>
      <p:pic>
        <p:nvPicPr>
          <p:cNvPr id="3" name="Picture 2"/>
          <p:cNvPicPr>
            <a:picLocks noChangeAspect="1"/>
          </p:cNvPicPr>
          <p:nvPr/>
        </p:nvPicPr>
        <p:blipFill>
          <a:blip r:embed="rId3"/>
          <a:stretch>
            <a:fillRect/>
          </a:stretch>
        </p:blipFill>
        <p:spPr>
          <a:xfrm>
            <a:off x="2707876" y="2443162"/>
            <a:ext cx="4816452" cy="4154190"/>
          </a:xfrm>
          <a:prstGeom prst="rect">
            <a:avLst/>
          </a:prstGeom>
        </p:spPr>
      </p:pic>
    </p:spTree>
    <p:extLst>
      <p:ext uri="{BB962C8B-B14F-4D97-AF65-F5344CB8AC3E}">
        <p14:creationId xmlns:p14="http://schemas.microsoft.com/office/powerpoint/2010/main" val="598654767"/>
      </p:ext>
    </p:extLst>
  </p:cSld>
  <p:clrMapOvr>
    <a:masterClrMapping/>
  </p:clrMapOvr>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fa-IR" sz="7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rPr>
              <a:t>کاتتر ورید نافی</a:t>
            </a:r>
            <a:endParaRPr lang="en-GB" sz="7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endParaRPr>
          </a:p>
        </p:txBody>
      </p:sp>
      <p:sp>
        <p:nvSpPr>
          <p:cNvPr id="5" name="Footer Placeholder 3"/>
          <p:cNvSpPr>
            <a:spLocks noGrp="1"/>
          </p:cNvSpPr>
          <p:nvPr>
            <p:ph type="ftr" sz="quarter" idx="11"/>
          </p:nvPr>
        </p:nvSpPr>
        <p:spPr>
          <a:xfrm>
            <a:off x="6644952" y="6232227"/>
            <a:ext cx="2895600" cy="365125"/>
          </a:xfrm>
        </p:spPr>
        <p:txBody>
          <a:bodyPr/>
          <a:lstStyle/>
          <a:p>
            <a:r>
              <a:rPr lang="fa-IR" sz="1800" b="1" dirty="0">
                <a:solidFill>
                  <a:srgbClr val="FF0000"/>
                </a:solidFill>
                <a:cs typeface="B Nazanin" panose="00000400000000000000" pitchFamily="2" charset="-78"/>
              </a:rPr>
              <a:t>ادامه دارد ......</a:t>
            </a:r>
            <a:endParaRPr lang="en-GB" sz="1800" b="1" dirty="0">
              <a:solidFill>
                <a:srgbClr val="FF0000"/>
              </a:solidFill>
              <a:cs typeface="B Nazanin" panose="00000400000000000000" pitchFamily="2" charset="-78"/>
            </a:endParaRPr>
          </a:p>
        </p:txBody>
      </p:sp>
      <p:pic>
        <p:nvPicPr>
          <p:cNvPr id="6" name="Picture 5"/>
          <p:cNvPicPr>
            <a:picLocks noChangeAspect="1"/>
          </p:cNvPicPr>
          <p:nvPr/>
        </p:nvPicPr>
        <p:blipFill>
          <a:blip r:embed="rId3"/>
          <a:stretch>
            <a:fillRect/>
          </a:stretch>
        </p:blipFill>
        <p:spPr>
          <a:xfrm>
            <a:off x="683568" y="1844824"/>
            <a:ext cx="7920880" cy="4080837"/>
          </a:xfrm>
          <a:prstGeom prst="rect">
            <a:avLst/>
          </a:prstGeom>
        </p:spPr>
      </p:pic>
    </p:spTree>
    <p:extLst>
      <p:ext uri="{BB962C8B-B14F-4D97-AF65-F5344CB8AC3E}">
        <p14:creationId xmlns:p14="http://schemas.microsoft.com/office/powerpoint/2010/main" val="3254347485"/>
      </p:ext>
    </p:extLst>
  </p:cSld>
  <p:clrMapOvr>
    <a:masterClrMapping/>
  </p:clrMapOvr>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1569" y="1916832"/>
            <a:ext cx="8435280" cy="4176464"/>
          </a:xfrm>
        </p:spPr>
        <p:style>
          <a:lnRef idx="2">
            <a:schemeClr val="accent4"/>
          </a:lnRef>
          <a:fillRef idx="1">
            <a:schemeClr val="lt1"/>
          </a:fillRef>
          <a:effectRef idx="0">
            <a:schemeClr val="accent4"/>
          </a:effectRef>
          <a:fontRef idx="minor">
            <a:schemeClr val="dk1"/>
          </a:fontRef>
        </p:style>
        <p:txBody>
          <a:bodyPr tIns="365760">
            <a:noAutofit/>
          </a:bodyPr>
          <a:lstStyle/>
          <a:p>
            <a:pPr algn="r" rtl="1">
              <a:buClr>
                <a:srgbClr val="FF0000"/>
              </a:buClr>
            </a:pPr>
            <a:r>
              <a:rPr lang="fa-IR" sz="3600" b="1" dirty="0"/>
              <a:t>پس از آن که بخش خارج از بدن کاتتر غیر استریل شد، آن را جلو نرانید.</a:t>
            </a:r>
          </a:p>
          <a:p>
            <a:pPr algn="r" rtl="1">
              <a:buClr>
                <a:srgbClr val="FF0000"/>
              </a:buClr>
            </a:pPr>
            <a:r>
              <a:rPr lang="fa-IR" sz="3600" b="1" dirty="0"/>
              <a:t>چنانچه پس از احیا نیاز به حفظ کاتتر دارید، کاتتر قبلی را خارج نمـوده و با رعایت کامل استریلیتی، مجدداً کاتتر بگذارید.</a:t>
            </a:r>
            <a:endParaRPr lang="en-GB" sz="3600" b="1" dirty="0"/>
          </a:p>
          <a:p>
            <a:pPr>
              <a:buClr>
                <a:srgbClr val="FF0000"/>
              </a:buClr>
            </a:pPr>
            <a:endParaRPr lang="en-GB" sz="3600" b="1" dirty="0">
              <a:cs typeface="B Nazanin" panose="00000400000000000000" pitchFamily="2" charset="-78"/>
            </a:endParaRPr>
          </a:p>
          <a:p>
            <a:pPr marL="0" indent="0">
              <a:buClr>
                <a:srgbClr val="FF0000"/>
              </a:buClr>
              <a:buNone/>
            </a:pPr>
            <a:r>
              <a:rPr lang="en-GB" sz="3600" dirty="0">
                <a:solidFill>
                  <a:srgbClr val="FF0000"/>
                </a:solidFill>
                <a:cs typeface="B Nazanin" panose="00000400000000000000" pitchFamily="2" charset="-78"/>
              </a:rPr>
              <a:t>                                                              </a:t>
            </a:r>
          </a:p>
        </p:txBody>
      </p:sp>
      <p:sp>
        <p:nvSpPr>
          <p:cNvPr id="5" name="Footer Placeholder 3"/>
          <p:cNvSpPr>
            <a:spLocks noGrp="1"/>
          </p:cNvSpPr>
          <p:nvPr>
            <p:ph type="ftr" sz="quarter" idx="11"/>
          </p:nvPr>
        </p:nvSpPr>
        <p:spPr>
          <a:xfrm>
            <a:off x="6660232" y="6093296"/>
            <a:ext cx="2952328" cy="365125"/>
          </a:xfrm>
        </p:spPr>
        <p:txBody>
          <a:bodyPr/>
          <a:lstStyle/>
          <a:p>
            <a:r>
              <a:rPr lang="fa-IR" sz="1800" b="1" dirty="0">
                <a:solidFill>
                  <a:srgbClr val="FF0000"/>
                </a:solidFill>
                <a:cs typeface="B Nazanin" panose="00000400000000000000" pitchFamily="2" charset="-78"/>
              </a:rPr>
              <a:t>ادامه دارد ......</a:t>
            </a:r>
            <a:endParaRPr lang="en-GB" sz="1800" b="1" dirty="0">
              <a:solidFill>
                <a:srgbClr val="FF0000"/>
              </a:solidFill>
              <a:cs typeface="B Nazanin" panose="00000400000000000000" pitchFamily="2" charset="-78"/>
            </a:endParaRPr>
          </a:p>
        </p:txBody>
      </p:sp>
      <p:sp>
        <p:nvSpPr>
          <p:cNvPr id="6" name="Title 1"/>
          <p:cNvSpPr>
            <a:spLocks noGrp="1"/>
          </p:cNvSpPr>
          <p:nvPr>
            <p:ph type="title"/>
          </p:nvPr>
        </p:nvSpPr>
        <p:spPr>
          <a:xfrm>
            <a:off x="457200" y="485800"/>
            <a:ext cx="8229600" cy="1143000"/>
          </a:xfrm>
          <a:ln>
            <a:noFill/>
          </a:ln>
        </p:spPr>
        <p:style>
          <a:lnRef idx="2">
            <a:schemeClr val="accent2"/>
          </a:lnRef>
          <a:fillRef idx="1">
            <a:schemeClr val="lt1"/>
          </a:fillRef>
          <a:effectRef idx="0">
            <a:schemeClr val="accent2"/>
          </a:effectRef>
          <a:fontRef idx="minor">
            <a:schemeClr val="dk1"/>
          </a:fontRef>
        </p:style>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fa-IR" sz="7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rPr>
              <a:t>کاتتر ورید نافی</a:t>
            </a:r>
            <a:endParaRPr lang="en-GB" sz="7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endParaRPr>
          </a:p>
        </p:txBody>
      </p:sp>
    </p:spTree>
    <p:extLst>
      <p:ext uri="{BB962C8B-B14F-4D97-AF65-F5344CB8AC3E}">
        <p14:creationId xmlns:p14="http://schemas.microsoft.com/office/powerpoint/2010/main" val="3516962077"/>
      </p:ext>
    </p:extLst>
  </p:cSld>
  <p:clrMapOvr>
    <a:masterClrMapping/>
  </p:clrMapOvr>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16832"/>
            <a:ext cx="8229600" cy="3587860"/>
          </a:xfrm>
        </p:spPr>
        <p:style>
          <a:lnRef idx="2">
            <a:schemeClr val="accent4"/>
          </a:lnRef>
          <a:fillRef idx="1">
            <a:schemeClr val="lt1"/>
          </a:fillRef>
          <a:effectRef idx="0">
            <a:schemeClr val="accent4"/>
          </a:effectRef>
          <a:fontRef idx="minor">
            <a:schemeClr val="dk1"/>
          </a:fontRef>
        </p:style>
        <p:txBody>
          <a:bodyPr tIns="182880">
            <a:normAutofit fontScale="77500" lnSpcReduction="20000"/>
          </a:bodyPr>
          <a:lstStyle/>
          <a:p>
            <a:pPr algn="r" rtl="1">
              <a:buClr>
                <a:srgbClr val="FF0000"/>
              </a:buClr>
            </a:pPr>
            <a:r>
              <a:rPr lang="fa-IR" sz="4200" b="1" dirty="0">
                <a:cs typeface="B Nazanin" panose="00000400000000000000" pitchFamily="2" charset="-78"/>
              </a:rPr>
              <a:t>اگر می خواهید کاتتر را خارج کنید این کار را بـه آهستگی انجام دهید و بـرای کنترل خونریزی آمـادگی داشته باشید. جلوگیری از خونریزی بـا سفت کردن گـره دور بنـد ناف یا فشردن بالای ناف امکان پذیر است.</a:t>
            </a:r>
            <a:endParaRPr lang="en-GB" sz="4200" b="1" dirty="0">
              <a:cs typeface="B Nazanin" panose="00000400000000000000" pitchFamily="2" charset="-78"/>
            </a:endParaRPr>
          </a:p>
        </p:txBody>
      </p:sp>
      <p:sp>
        <p:nvSpPr>
          <p:cNvPr id="5" name="Footer Placeholder 3"/>
          <p:cNvSpPr>
            <a:spLocks noGrp="1"/>
          </p:cNvSpPr>
          <p:nvPr>
            <p:ph type="ftr" sz="quarter" idx="11"/>
          </p:nvPr>
        </p:nvSpPr>
        <p:spPr>
          <a:xfrm>
            <a:off x="6588224" y="5589240"/>
            <a:ext cx="2952328" cy="365125"/>
          </a:xfrm>
        </p:spPr>
        <p:txBody>
          <a:bodyPr/>
          <a:lstStyle/>
          <a:p>
            <a:r>
              <a:rPr lang="fa-IR" sz="1800" b="1" dirty="0">
                <a:solidFill>
                  <a:srgbClr val="FF0000"/>
                </a:solidFill>
                <a:cs typeface="B Nazanin" panose="00000400000000000000" pitchFamily="2" charset="-78"/>
              </a:rPr>
              <a:t>ادامه دارد ......</a:t>
            </a:r>
            <a:endParaRPr lang="en-GB" sz="1800" b="1" dirty="0">
              <a:solidFill>
                <a:srgbClr val="FF0000"/>
              </a:solidFill>
              <a:cs typeface="B Nazanin" panose="00000400000000000000" pitchFamily="2" charset="-78"/>
            </a:endParaRPr>
          </a:p>
        </p:txBody>
      </p:sp>
      <p:sp>
        <p:nvSpPr>
          <p:cNvPr id="6" name="Title 1"/>
          <p:cNvSpPr>
            <a:spLocks noGrp="1"/>
          </p:cNvSpPr>
          <p:nvPr>
            <p:ph type="title"/>
          </p:nvPr>
        </p:nvSpPr>
        <p:spPr>
          <a:xfrm>
            <a:off x="457200" y="413792"/>
            <a:ext cx="8229600" cy="1143000"/>
          </a:xfrm>
          <a:ln>
            <a:noFill/>
          </a:ln>
        </p:spPr>
        <p:style>
          <a:lnRef idx="2">
            <a:schemeClr val="accent2"/>
          </a:lnRef>
          <a:fillRef idx="1">
            <a:schemeClr val="lt1"/>
          </a:fillRef>
          <a:effectRef idx="0">
            <a:schemeClr val="accent2"/>
          </a:effectRef>
          <a:fontRef idx="minor">
            <a:schemeClr val="dk1"/>
          </a:fontRef>
        </p:style>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fa-IR" sz="7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rPr>
              <a:t>کاتتر ورید نافی</a:t>
            </a:r>
            <a:endParaRPr lang="en-GB" sz="7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endParaRPr>
          </a:p>
        </p:txBody>
      </p:sp>
    </p:spTree>
    <p:extLst>
      <p:ext uri="{BB962C8B-B14F-4D97-AF65-F5344CB8AC3E}">
        <p14:creationId xmlns:p14="http://schemas.microsoft.com/office/powerpoint/2010/main" val="19965465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843808" y="2157212"/>
            <a:ext cx="4029844" cy="4224563"/>
          </a:xfrm>
          <a:prstGeom prst="rect">
            <a:avLst/>
          </a:prstGeom>
        </p:spPr>
      </p:pic>
      <p:sp>
        <p:nvSpPr>
          <p:cNvPr id="5" name="Title 1"/>
          <p:cNvSpPr>
            <a:spLocks noGrp="1"/>
          </p:cNvSpPr>
          <p:nvPr>
            <p:ph type="title"/>
          </p:nvPr>
        </p:nvSpPr>
        <p:spPr>
          <a:xfrm>
            <a:off x="171450" y="214312"/>
            <a:ext cx="8793038" cy="1054448"/>
          </a:xfrm>
          <a:ln>
            <a:noFill/>
          </a:ln>
        </p:spPr>
        <p:style>
          <a:lnRef idx="2">
            <a:schemeClr val="accent1"/>
          </a:lnRef>
          <a:fillRef idx="1">
            <a:schemeClr val="lt1"/>
          </a:fillRef>
          <a:effectRef idx="0">
            <a:schemeClr val="accent1"/>
          </a:effectRef>
          <a:fontRef idx="minor">
            <a:schemeClr val="dk1"/>
          </a:fontRef>
        </p:style>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fa-IR" sz="3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rPr>
              <a:t>استفاده از بلندر برای تأمین غلظت های مختلف اکسیژن</a:t>
            </a:r>
            <a:endParaRPr lang="en-GB" sz="3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endParaRPr>
          </a:p>
        </p:txBody>
      </p:sp>
      <p:sp>
        <p:nvSpPr>
          <p:cNvPr id="2" name="Rectangle 1"/>
          <p:cNvSpPr/>
          <p:nvPr/>
        </p:nvSpPr>
        <p:spPr>
          <a:xfrm>
            <a:off x="5148064" y="2420888"/>
            <a:ext cx="3672408" cy="938719"/>
          </a:xfrm>
          <a:prstGeom prst="rect">
            <a:avLst/>
          </a:prstGeom>
        </p:spPr>
        <p:txBody>
          <a:bodyPr wrap="square">
            <a:spAutoFit/>
          </a:bodyPr>
          <a:lstStyle/>
          <a:p>
            <a:pPr algn="r" rtl="1"/>
            <a:r>
              <a:rPr lang="fa-IR" sz="1100" dirty="0"/>
              <a:t>گاز مخلوط شده به سمت یک جریان سنج قابل تنظیم میرود. جریان سنج ً یک توپ معلق دارد که میزان جریان گاز خروجی را نشان میدهد. براساس بزرگی معموال جریان سنج، شما میتوانید درجه تنظیم جریان گاز را بین صفر تا 20 لیتر در دقیقه تنظیم نمایید. گاز مخلوط شده با غلظت و میزان جریان دلخواه با لوله به دستگاه تجویز اکسیژن انتقال مییابد. </a:t>
            </a:r>
            <a:endParaRPr lang="en-US" sz="1100" dirty="0"/>
          </a:p>
        </p:txBody>
      </p:sp>
    </p:spTree>
    <p:extLst>
      <p:ext uri="{BB962C8B-B14F-4D97-AF65-F5344CB8AC3E}">
        <p14:creationId xmlns:p14="http://schemas.microsoft.com/office/powerpoint/2010/main" val="3862849368"/>
      </p:ext>
    </p:extLst>
  </p:cSld>
  <p:clrMapOvr>
    <a:masterClrMapping/>
  </p:clrMapOvr>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dk1"/>
          </a:lnRef>
          <a:fillRef idx="1">
            <a:schemeClr val="lt1"/>
          </a:fillRef>
          <a:effectRef idx="0">
            <a:schemeClr val="dk1"/>
          </a:effectRef>
          <a:fontRef idx="minor">
            <a:schemeClr val="dk1"/>
          </a:fontRef>
        </p:style>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fa-IR" sz="7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rPr>
              <a:t>کاتتر ورید نافی</a:t>
            </a:r>
            <a:endParaRPr lang="en-GB" sz="7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endParaRPr>
          </a:p>
        </p:txBody>
      </p:sp>
      <p:pic>
        <p:nvPicPr>
          <p:cNvPr id="296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624" y="1844824"/>
            <a:ext cx="6680181" cy="42240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ooter Placeholder 3"/>
          <p:cNvSpPr>
            <a:spLocks noGrp="1"/>
          </p:cNvSpPr>
          <p:nvPr>
            <p:ph type="ftr" sz="quarter" idx="11"/>
          </p:nvPr>
        </p:nvSpPr>
        <p:spPr>
          <a:xfrm>
            <a:off x="6588224" y="6068858"/>
            <a:ext cx="2952328" cy="461572"/>
          </a:xfrm>
        </p:spPr>
        <p:txBody>
          <a:bodyPr/>
          <a:lstStyle/>
          <a:p>
            <a:r>
              <a:rPr lang="fa-IR" sz="1800" b="1" dirty="0">
                <a:solidFill>
                  <a:srgbClr val="FF0000"/>
                </a:solidFill>
                <a:cs typeface="B Nazanin" panose="00000400000000000000" pitchFamily="2" charset="-78"/>
              </a:rPr>
              <a:t>ادامه دارد ......</a:t>
            </a:r>
            <a:endParaRPr lang="en-GB" sz="1800" b="1" dirty="0">
              <a:solidFill>
                <a:srgbClr val="FF0000"/>
              </a:solidFill>
              <a:cs typeface="B Nazanin" panose="00000400000000000000" pitchFamily="2" charset="-78"/>
            </a:endParaRPr>
          </a:p>
        </p:txBody>
      </p:sp>
    </p:spTree>
    <p:extLst>
      <p:ext uri="{BB962C8B-B14F-4D97-AF65-F5344CB8AC3E}">
        <p14:creationId xmlns:p14="http://schemas.microsoft.com/office/powerpoint/2010/main" val="844106985"/>
      </p:ext>
    </p:extLst>
  </p:cSld>
  <p:clrMapOvr>
    <a:masterClrMapping/>
  </p:clrMapOvr>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dk1"/>
          </a:lnRef>
          <a:fillRef idx="1">
            <a:schemeClr val="lt1"/>
          </a:fillRef>
          <a:effectRef idx="0">
            <a:schemeClr val="dk1"/>
          </a:effectRef>
          <a:fontRef idx="minor">
            <a:schemeClr val="dk1"/>
          </a:fontRef>
        </p:style>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fa-IR" sz="7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rPr>
              <a:t>کاتتر ورید نافی</a:t>
            </a:r>
            <a:endParaRPr lang="en-GB" sz="7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endParaRPr>
          </a:p>
        </p:txBody>
      </p:sp>
      <p:pic>
        <p:nvPicPr>
          <p:cNvPr id="307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3213" y="1628800"/>
            <a:ext cx="3457575" cy="466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05368207"/>
      </p:ext>
    </p:extLst>
  </p:cSld>
  <p:clrMapOvr>
    <a:masterClrMapping/>
  </p:clrMapOvr>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5"/>
          <p:cNvSpPr>
            <a:spLocks noGrp="1" noChangeArrowheads="1"/>
          </p:cNvSpPr>
          <p:nvPr>
            <p:ph type="title"/>
          </p:nvPr>
        </p:nvSpPr>
        <p:spPr>
          <a:ln>
            <a:noFill/>
          </a:ln>
        </p:spPr>
        <p:style>
          <a:lnRef idx="2">
            <a:schemeClr val="accent2"/>
          </a:lnRef>
          <a:fillRef idx="1">
            <a:schemeClr val="lt1"/>
          </a:fillRef>
          <a:effectRef idx="0">
            <a:schemeClr val="accent2"/>
          </a:effectRef>
          <a:fontRef idx="minor">
            <a:schemeClr val="dk1"/>
          </a:fontRef>
        </p:style>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fa-IR" sz="6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rPr>
              <a:t>تجویز داروها از راه لوله نای</a:t>
            </a:r>
            <a:endParaRPr lang="en-US" sz="6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endParaRPr>
          </a:p>
        </p:txBody>
      </p:sp>
      <p:sp>
        <p:nvSpPr>
          <p:cNvPr id="3" name="Content Placeholder 2"/>
          <p:cNvSpPr>
            <a:spLocks noGrp="1"/>
          </p:cNvSpPr>
          <p:nvPr>
            <p:ph sz="half" idx="1"/>
          </p:nvPr>
        </p:nvSpPr>
        <p:spPr>
          <a:xfrm>
            <a:off x="4787153" y="1909482"/>
            <a:ext cx="3673279" cy="3895781"/>
          </a:xfrm>
        </p:spPr>
        <p:style>
          <a:lnRef idx="2">
            <a:schemeClr val="accent1"/>
          </a:lnRef>
          <a:fillRef idx="1">
            <a:schemeClr val="lt1"/>
          </a:fillRef>
          <a:effectRef idx="0">
            <a:schemeClr val="accent1"/>
          </a:effectRef>
          <a:fontRef idx="minor">
            <a:schemeClr val="dk1"/>
          </a:fontRef>
        </p:style>
        <p:txBody>
          <a:bodyPr>
            <a:noAutofit/>
          </a:bodyPr>
          <a:lstStyle/>
          <a:p>
            <a:pPr marL="0" indent="0" algn="r" rtl="1">
              <a:buNone/>
            </a:pPr>
            <a:r>
              <a:rPr lang="fa-IR" sz="3200" b="1" dirty="0"/>
              <a:t>اپی نفرین را می توان مستقیماً درون لوله نای </a:t>
            </a:r>
            <a:r>
              <a:rPr lang="fa-IR" sz="3200" b="1" dirty="0" smtClean="0"/>
              <a:t>ریخت(چپ</a:t>
            </a:r>
            <a:r>
              <a:rPr lang="en-US" sz="3200" b="1" dirty="0" smtClean="0">
                <a:solidFill>
                  <a:srgbClr val="C00000"/>
                </a:solidFill>
              </a:rPr>
              <a:t> </a:t>
            </a:r>
            <a:r>
              <a:rPr lang="fa-IR" sz="3200" b="1" dirty="0" smtClean="0">
                <a:solidFill>
                  <a:schemeClr val="tx1"/>
                </a:solidFill>
              </a:rPr>
              <a:t>)</a:t>
            </a:r>
            <a:r>
              <a:rPr lang="en-US" sz="3200" b="1" dirty="0" smtClean="0">
                <a:solidFill>
                  <a:srgbClr val="C00000"/>
                </a:solidFill>
              </a:rPr>
              <a:t> </a:t>
            </a:r>
            <a:r>
              <a:rPr lang="fa-IR" sz="3200" b="1" dirty="0">
                <a:solidFill>
                  <a:srgbClr val="C00000"/>
                </a:solidFill>
              </a:rPr>
              <a:t>یا</a:t>
            </a:r>
            <a:r>
              <a:rPr lang="en-US" sz="3200" b="1" dirty="0">
                <a:solidFill>
                  <a:srgbClr val="C00000"/>
                </a:solidFill>
              </a:rPr>
              <a:t> </a:t>
            </a:r>
            <a:r>
              <a:rPr lang="fa-IR" sz="3200" b="1" dirty="0">
                <a:solidFill>
                  <a:srgbClr val="C00000"/>
                </a:solidFill>
              </a:rPr>
              <a:t>            </a:t>
            </a:r>
            <a:r>
              <a:rPr lang="en-US" sz="3200" b="1" dirty="0">
                <a:solidFill>
                  <a:srgbClr val="C00000"/>
                </a:solidFill>
              </a:rPr>
              <a:t>               </a:t>
            </a:r>
          </a:p>
          <a:p>
            <a:pPr marL="0" indent="0" algn="r" rtl="1">
              <a:buNone/>
            </a:pPr>
            <a:r>
              <a:rPr lang="fa-IR" sz="3200" b="1" dirty="0"/>
              <a:t>از راه کاتتر تعبیه شده درون لوله (راست)</a:t>
            </a:r>
            <a:endParaRPr lang="en-US" sz="3200" b="1" dirty="0"/>
          </a:p>
        </p:txBody>
      </p:sp>
      <p:pic>
        <p:nvPicPr>
          <p:cNvPr id="6" name="Picture 3" descr="F:\drug 2.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683568" y="1912461"/>
            <a:ext cx="3803904" cy="3901440"/>
          </a:xfrm>
          <a:prstGeom prst="rect">
            <a:avLst/>
          </a:prstGeom>
          <a:noFill/>
          <a:ln w="88900" cap="sq">
            <a:noFill/>
            <a:miter lim="800000"/>
          </a:ln>
          <a:effectLst>
            <a:outerShdw blurRad="55000" dist="18000" dir="5400000" algn="tl" rotWithShape="0">
              <a:srgbClr val="000000">
                <a:alpha val="40000"/>
              </a:srgbClr>
            </a:outerShdw>
          </a:effectLst>
        </p:spPr>
      </p:pic>
    </p:spTree>
    <p:extLst>
      <p:ext uri="{BB962C8B-B14F-4D97-AF65-F5344CB8AC3E}">
        <p14:creationId xmlns:p14="http://schemas.microsoft.com/office/powerpoint/2010/main" val="2132337379"/>
      </p:ext>
    </p:extLst>
  </p:cSld>
  <p:clrMapOvr>
    <a:masterClrMapping/>
  </p:clrMapOvr>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fa-IR" sz="9600" dirty="0" smtClean="0">
                <a:solidFill>
                  <a:srgbClr val="FF0000"/>
                </a:solidFill>
              </a:rPr>
              <a:t>پایان</a:t>
            </a:r>
            <a:endParaRPr lang="en-US" sz="9600" dirty="0">
              <a:solidFill>
                <a:srgbClr val="FF0000"/>
              </a:solidFill>
            </a:endParaRPr>
          </a:p>
        </p:txBody>
      </p:sp>
      <p:sp>
        <p:nvSpPr>
          <p:cNvPr id="4" name="Content Placeholder 3"/>
          <p:cNvSpPr>
            <a:spLocks noGrp="1"/>
          </p:cNvSpPr>
          <p:nvPr>
            <p:ph sz="half" idx="2"/>
          </p:nvPr>
        </p:nvSpPr>
        <p:spPr>
          <a:xfrm>
            <a:off x="827584" y="3212976"/>
            <a:ext cx="7344816" cy="2913187"/>
          </a:xfrm>
        </p:spPr>
        <p:txBody>
          <a:bodyPr>
            <a:normAutofit/>
          </a:bodyPr>
          <a:lstStyle/>
          <a:p>
            <a:pPr algn="ctr" rtl="1"/>
            <a:r>
              <a:rPr lang="fa-IR" sz="8800" dirty="0" smtClean="0"/>
              <a:t>تهیه کننده: آذرآران</a:t>
            </a:r>
            <a:endParaRPr lang="en-US" sz="8800" dirty="0"/>
          </a:p>
        </p:txBody>
      </p:sp>
    </p:spTree>
    <p:extLst>
      <p:ext uri="{BB962C8B-B14F-4D97-AF65-F5344CB8AC3E}">
        <p14:creationId xmlns:p14="http://schemas.microsoft.com/office/powerpoint/2010/main" val="4123388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3140968"/>
            <a:ext cx="8229600" cy="1396752"/>
          </a:xfrm>
        </p:spPr>
        <p:txBody>
          <a:bodyPr>
            <a:normAutofit/>
          </a:bodyPr>
          <a:lstStyle/>
          <a:p>
            <a:pPr marL="0" indent="0" algn="ctr">
              <a:buNone/>
            </a:pPr>
            <a:r>
              <a:rPr lang="fa-IR" sz="8000" dirty="0" smtClean="0"/>
              <a:t>تجهیزات </a:t>
            </a:r>
            <a:r>
              <a:rPr lang="fa-IR" sz="8000" dirty="0"/>
              <a:t>احیا </a:t>
            </a:r>
          </a:p>
          <a:p>
            <a:pPr marL="0" indent="0" algn="ctr">
              <a:buNone/>
            </a:pPr>
            <a:endParaRPr lang="fa-IR" sz="8000" dirty="0" smtClean="0"/>
          </a:p>
          <a:p>
            <a:pPr marL="0" indent="0" algn="ctr">
              <a:buNone/>
            </a:pPr>
            <a:endParaRPr lang="fa-IR" sz="8000" dirty="0" smtClean="0"/>
          </a:p>
          <a:p>
            <a:pPr marL="0" indent="0" algn="ctr">
              <a:buNone/>
            </a:pPr>
            <a:endParaRPr lang="fa-IR" sz="8000" dirty="0" smtClean="0"/>
          </a:p>
          <a:p>
            <a:pPr marL="0" indent="0" algn="ctr">
              <a:buNone/>
            </a:pPr>
            <a:endParaRPr lang="fa-IR" sz="8000" dirty="0"/>
          </a:p>
          <a:p>
            <a:pPr marL="0" indent="0" algn="ctr">
              <a:buNone/>
            </a:pPr>
            <a:endParaRPr lang="en-US" sz="8000" dirty="0"/>
          </a:p>
        </p:txBody>
      </p:sp>
    </p:spTree>
    <p:extLst>
      <p:ext uri="{BB962C8B-B14F-4D97-AF65-F5344CB8AC3E}">
        <p14:creationId xmlns:p14="http://schemas.microsoft.com/office/powerpoint/2010/main" val="1320674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8229600" cy="3773016"/>
          </a:xfrm>
        </p:spPr>
        <p:txBody>
          <a:bodyPr/>
          <a:lstStyle/>
          <a:p>
            <a:pPr algn="r" rtl="1"/>
            <a:r>
              <a:rPr lang="fa-IR" dirty="0"/>
              <a:t>برای تجویز جریان آزاد اکسیژن، جریان سنج را روی </a:t>
            </a:r>
            <a:r>
              <a:rPr lang="en-US" dirty="0"/>
              <a:t>min/L 10 </a:t>
            </a:r>
            <a:r>
              <a:rPr lang="fa-IR" dirty="0"/>
              <a:t>تنظیم نمایید</a:t>
            </a:r>
            <a:r>
              <a:rPr lang="fa-IR" dirty="0" smtClean="0"/>
              <a:t>.</a:t>
            </a:r>
          </a:p>
          <a:p>
            <a:pPr algn="r" rtl="1"/>
            <a:r>
              <a:rPr lang="fa-IR" dirty="0" smtClean="0"/>
              <a:t> </a:t>
            </a:r>
            <a:r>
              <a:rPr lang="fa-IR" dirty="0"/>
              <a:t>با استفاده از مخلوط کننده، تجویز جریان آزاد اکسیژن را با غلظت اکسیژن 30 %آغاز نمایید</a:t>
            </a:r>
            <a:r>
              <a:rPr lang="fa-IR" dirty="0" smtClean="0"/>
              <a:t>.</a:t>
            </a:r>
          </a:p>
          <a:p>
            <a:pPr algn="r" rtl="1"/>
            <a:r>
              <a:rPr lang="fa-IR" dirty="0" smtClean="0"/>
              <a:t> </a:t>
            </a:r>
            <a:r>
              <a:rPr lang="fa-IR" dirty="0"/>
              <a:t>غلظت اکسیژن را با استفاده از مخلوط کننده به گونه ای تنظیم کنید که میزان اشباع اکسیژن هدف بدست آید.</a:t>
            </a:r>
            <a:endParaRPr lang="en-US" dirty="0"/>
          </a:p>
        </p:txBody>
      </p:sp>
    </p:spTree>
    <p:extLst>
      <p:ext uri="{BB962C8B-B14F-4D97-AF65-F5344CB8AC3E}">
        <p14:creationId xmlns:p14="http://schemas.microsoft.com/office/powerpoint/2010/main" val="150723857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style>
          <a:lnRef idx="1">
            <a:schemeClr val="accent4"/>
          </a:lnRef>
          <a:fillRef idx="2">
            <a:schemeClr val="accent4"/>
          </a:fillRef>
          <a:effectRef idx="1">
            <a:schemeClr val="accent4"/>
          </a:effectRef>
          <a:fontRef idx="minor">
            <a:schemeClr val="dk1"/>
          </a:fontRef>
        </p:style>
        <p:txBody>
          <a:bodyPr>
            <a:normAutofit/>
          </a:bodyPr>
          <a:lstStyle/>
          <a:p>
            <a:pPr marL="0" indent="0">
              <a:buNone/>
            </a:pPr>
            <a:r>
              <a:rPr lang="en-US" sz="4000" b="1" dirty="0"/>
              <a:t>   1 min					60%-65%</a:t>
            </a:r>
          </a:p>
          <a:p>
            <a:pPr marL="0" indent="0">
              <a:buNone/>
            </a:pPr>
            <a:r>
              <a:rPr lang="en-US" sz="4000" b="1" dirty="0"/>
              <a:t>   2 min					65%-70%</a:t>
            </a:r>
          </a:p>
          <a:p>
            <a:pPr marL="0" indent="0">
              <a:buNone/>
            </a:pPr>
            <a:r>
              <a:rPr lang="en-US" sz="4000" b="1" dirty="0"/>
              <a:t>   3 min					70%-75%</a:t>
            </a:r>
          </a:p>
          <a:p>
            <a:pPr marL="0" indent="0">
              <a:buNone/>
            </a:pPr>
            <a:r>
              <a:rPr lang="en-US" sz="4000" b="1" dirty="0"/>
              <a:t>   4 min					75%-80%</a:t>
            </a:r>
          </a:p>
          <a:p>
            <a:pPr marL="0" indent="0">
              <a:buNone/>
            </a:pPr>
            <a:r>
              <a:rPr lang="en-US" sz="4000" b="1" dirty="0"/>
              <a:t>   5 min					80%-85%</a:t>
            </a:r>
          </a:p>
          <a:p>
            <a:pPr marL="0" indent="0">
              <a:buNone/>
            </a:pPr>
            <a:r>
              <a:rPr lang="en-US" sz="4000" b="1" dirty="0"/>
              <a:t>  10 min					85%-95%</a:t>
            </a:r>
          </a:p>
        </p:txBody>
      </p:sp>
      <p:sp>
        <p:nvSpPr>
          <p:cNvPr id="5" name="Title 1"/>
          <p:cNvSpPr>
            <a:spLocks noGrp="1"/>
          </p:cNvSpPr>
          <p:nvPr>
            <p:ph type="title"/>
          </p:nvPr>
        </p:nvSpPr>
        <p:spPr>
          <a:xfrm>
            <a:off x="457200" y="476672"/>
            <a:ext cx="8229600" cy="1152128"/>
          </a:xfrm>
        </p:spPr>
        <p:style>
          <a:lnRef idx="1">
            <a:schemeClr val="accent4"/>
          </a:lnRef>
          <a:fillRef idx="2">
            <a:schemeClr val="accent4"/>
          </a:fillRef>
          <a:effectRef idx="1">
            <a:schemeClr val="accent4"/>
          </a:effectRef>
          <a:fontRef idx="minor">
            <a:schemeClr val="dk1"/>
          </a:fontRef>
        </p:style>
        <p:txBody>
          <a:bodyPr>
            <a:noAutofit/>
          </a:bodyPr>
          <a:lstStyle/>
          <a:p>
            <a:pPr rtl="1"/>
            <a:r>
              <a:rPr lang="fa-IR" sz="3600" b="1" dirty="0">
                <a:cs typeface="B Nazanin" panose="00000400000000000000" pitchFamily="2" charset="-78"/>
              </a:rPr>
              <a:t> </a:t>
            </a:r>
            <a:r>
              <a:rPr lang="en-US" sz="3600" b="1" dirty="0">
                <a:cs typeface="B Nazanin" panose="00000400000000000000" pitchFamily="2" charset="-78"/>
              </a:rPr>
              <a:t>Spo</a:t>
            </a:r>
            <a:r>
              <a:rPr lang="en-US" sz="3600" b="1" baseline="-25000" dirty="0">
                <a:cs typeface="B Nazanin" panose="00000400000000000000" pitchFamily="2" charset="-78"/>
              </a:rPr>
              <a:t>2</a:t>
            </a:r>
            <a:r>
              <a:rPr lang="fa-IR" sz="3600" b="1" baseline="-25000" dirty="0">
                <a:cs typeface="B Nazanin" panose="00000400000000000000" pitchFamily="2" charset="-78"/>
              </a:rPr>
              <a:t> </a:t>
            </a:r>
            <a:r>
              <a:rPr lang="fa-IR" sz="3600" b="1" dirty="0">
                <a:cs typeface="B Nazanin" panose="00000400000000000000" pitchFamily="2" charset="-78"/>
              </a:rPr>
              <a:t> هدف، قبل از مجرای شریانی، پس از تولد</a:t>
            </a:r>
            <a:endParaRPr lang="en-US" sz="3600" b="1" baseline="-25000" dirty="0">
              <a:cs typeface="B Nazanin" panose="00000400000000000000" pitchFamily="2" charset="-78"/>
            </a:endParaRPr>
          </a:p>
        </p:txBody>
      </p:sp>
    </p:spTree>
    <p:extLst>
      <p:ext uri="{BB962C8B-B14F-4D97-AF65-F5344CB8AC3E}">
        <p14:creationId xmlns:p14="http://schemas.microsoft.com/office/powerpoint/2010/main" val="363174634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6000" dirty="0" smtClean="0">
                <a:solidFill>
                  <a:srgbClr val="C00000"/>
                </a:solidFill>
              </a:rPr>
              <a:t>نکته!</a:t>
            </a:r>
            <a:endParaRPr lang="en-US" sz="6000" dirty="0">
              <a:solidFill>
                <a:srgbClr val="C00000"/>
              </a:solidFill>
            </a:endParaRPr>
          </a:p>
        </p:txBody>
      </p:sp>
      <p:sp>
        <p:nvSpPr>
          <p:cNvPr id="3" name="Content Placeholder 2"/>
          <p:cNvSpPr>
            <a:spLocks noGrp="1"/>
          </p:cNvSpPr>
          <p:nvPr>
            <p:ph idx="1"/>
          </p:nvPr>
        </p:nvSpPr>
        <p:spPr/>
        <p:txBody>
          <a:bodyPr/>
          <a:lstStyle/>
          <a:p>
            <a:pPr algn="r" rtl="1"/>
            <a:r>
              <a:rPr lang="fa-IR" dirty="0"/>
              <a:t>اکسیژنی که مستقیم از یک منبع فشرده </a:t>
            </a:r>
            <a:r>
              <a:rPr lang="fa-IR" dirty="0" smtClean="0"/>
              <a:t>می آید</a:t>
            </a:r>
            <a:r>
              <a:rPr lang="fa-IR" dirty="0"/>
              <a:t>، سرد و خشک است</a:t>
            </a:r>
            <a:r>
              <a:rPr lang="fa-IR" dirty="0" smtClean="0"/>
              <a:t>.</a:t>
            </a:r>
          </a:p>
          <a:p>
            <a:pPr marL="0" indent="0" algn="r" rtl="1">
              <a:buNone/>
            </a:pPr>
            <a:endParaRPr lang="fa-IR" dirty="0" smtClean="0"/>
          </a:p>
          <a:p>
            <a:pPr algn="r" rtl="1"/>
            <a:r>
              <a:rPr lang="fa-IR" dirty="0" smtClean="0"/>
              <a:t> </a:t>
            </a:r>
            <a:r>
              <a:rPr lang="fa-IR" dirty="0"/>
              <a:t>برای پیشگیری از </a:t>
            </a:r>
            <a:r>
              <a:rPr lang="fa-IR" dirty="0" smtClean="0"/>
              <a:t>اتلاف </a:t>
            </a:r>
            <a:r>
              <a:rPr lang="fa-IR" dirty="0"/>
              <a:t>گرما، اکسیژنی که به مدت </a:t>
            </a:r>
            <a:r>
              <a:rPr lang="fa-IR" dirty="0" smtClean="0"/>
              <a:t>طولانی </a:t>
            </a:r>
            <a:r>
              <a:rPr lang="fa-IR" dirty="0"/>
              <a:t>به نوزادان داده </a:t>
            </a:r>
            <a:r>
              <a:rPr lang="fa-IR" dirty="0" smtClean="0"/>
              <a:t>می شود </a:t>
            </a:r>
            <a:r>
              <a:rPr lang="fa-IR" dirty="0"/>
              <a:t>باید گرم و مرطوب گردد. </a:t>
            </a:r>
            <a:endParaRPr lang="en-US" dirty="0"/>
          </a:p>
        </p:txBody>
      </p:sp>
    </p:spTree>
    <p:extLst>
      <p:ext uri="{BB962C8B-B14F-4D97-AF65-F5344CB8AC3E}">
        <p14:creationId xmlns:p14="http://schemas.microsoft.com/office/powerpoint/2010/main" val="317998544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671762" y="1799803"/>
            <a:ext cx="3800475" cy="4581525"/>
          </a:xfrm>
          <a:prstGeom prst="rect">
            <a:avLst/>
          </a:prstGeom>
        </p:spPr>
      </p:pic>
      <p:sp>
        <p:nvSpPr>
          <p:cNvPr id="5" name="Title 1"/>
          <p:cNvSpPr>
            <a:spLocks noGrp="1"/>
          </p:cNvSpPr>
          <p:nvPr>
            <p:ph type="title"/>
          </p:nvPr>
        </p:nvSpPr>
        <p:spPr>
          <a:xfrm>
            <a:off x="179512" y="188640"/>
            <a:ext cx="8784976" cy="1142999"/>
          </a:xfrm>
          <a:ln>
            <a:noFill/>
          </a:ln>
        </p:spPr>
        <p:style>
          <a:lnRef idx="2">
            <a:schemeClr val="accent1"/>
          </a:lnRef>
          <a:fillRef idx="1">
            <a:schemeClr val="lt1"/>
          </a:fillRef>
          <a:effectRef idx="0">
            <a:schemeClr val="accent1"/>
          </a:effectRef>
          <a:fontRef idx="minor">
            <a:schemeClr val="dk1"/>
          </a:fontRef>
        </p:style>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rtl="1"/>
            <a:r>
              <a:rPr lang="fa-IR"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rPr>
              <a:t>تأمین اکسیژن با استفاده از ماسک </a:t>
            </a:r>
            <a:endParaRPr lang="en-GB" sz="5400" b="1" spc="50" baseline="-2500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endParaRPr>
          </a:p>
        </p:txBody>
      </p:sp>
    </p:spTree>
    <p:extLst>
      <p:ext uri="{BB962C8B-B14F-4D97-AF65-F5344CB8AC3E}">
        <p14:creationId xmlns:p14="http://schemas.microsoft.com/office/powerpoint/2010/main" val="262456501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347787" y="1908770"/>
            <a:ext cx="6448425" cy="4400550"/>
          </a:xfrm>
          <a:prstGeom prst="rect">
            <a:avLst/>
          </a:prstGeom>
        </p:spPr>
      </p:pic>
      <p:sp>
        <p:nvSpPr>
          <p:cNvPr id="6" name="Title 1"/>
          <p:cNvSpPr>
            <a:spLocks noGrp="1"/>
          </p:cNvSpPr>
          <p:nvPr>
            <p:ph type="title"/>
          </p:nvPr>
        </p:nvSpPr>
        <p:spPr>
          <a:xfrm>
            <a:off x="179512" y="413793"/>
            <a:ext cx="8784976" cy="1142999"/>
          </a:xfrm>
          <a:ln>
            <a:noFill/>
          </a:ln>
        </p:spPr>
        <p:style>
          <a:lnRef idx="2">
            <a:schemeClr val="accent1"/>
          </a:lnRef>
          <a:fillRef idx="1">
            <a:schemeClr val="lt1"/>
          </a:fillRef>
          <a:effectRef idx="0">
            <a:schemeClr val="accent1"/>
          </a:effectRef>
          <a:fontRef idx="minor">
            <a:schemeClr val="dk1"/>
          </a:fontRef>
        </p:style>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rtl="1"/>
            <a:r>
              <a:rPr lang="fa-IR" sz="4000" b="1" dirty="0" smtClean="0">
                <a:solidFill>
                  <a:srgbClr val="C00000"/>
                </a:solidFill>
              </a:rPr>
              <a:t>تجویز </a:t>
            </a:r>
            <a:r>
              <a:rPr lang="fa-IR" sz="4000" b="1" dirty="0">
                <a:solidFill>
                  <a:srgbClr val="C00000"/>
                </a:solidFill>
              </a:rPr>
              <a:t>جریان آزاد اکسیژن </a:t>
            </a:r>
            <a:r>
              <a:rPr lang="fa-IR" sz="4000" b="1" spc="50" dirty="0" smtClean="0">
                <a:ln w="11430"/>
                <a:solidFill>
                  <a:srgbClr val="C00000"/>
                </a:solidFill>
                <a:effectLst>
                  <a:outerShdw blurRad="76200" dist="50800" dir="5400000" algn="tl" rotWithShape="0">
                    <a:srgbClr val="000000">
                      <a:alpha val="65000"/>
                    </a:srgbClr>
                  </a:outerShdw>
                </a:effectLst>
              </a:rPr>
              <a:t>با </a:t>
            </a:r>
            <a:r>
              <a:rPr lang="fa-IR" sz="4000" b="1" spc="50" dirty="0">
                <a:ln w="11430"/>
                <a:solidFill>
                  <a:srgbClr val="C00000"/>
                </a:solidFill>
                <a:effectLst>
                  <a:outerShdw blurRad="76200" dist="50800" dir="5400000" algn="tl" rotWithShape="0">
                    <a:srgbClr val="000000">
                      <a:alpha val="65000"/>
                    </a:srgbClr>
                  </a:outerShdw>
                </a:effectLst>
              </a:rPr>
              <a:t>استفاده از ماسک </a:t>
            </a:r>
            <a:endParaRPr lang="en-GB" sz="4000" b="1" spc="50" baseline="-25000" dirty="0">
              <a:ln w="11430"/>
              <a:solidFill>
                <a:srgbClr val="C00000"/>
              </a:soli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324833593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357437" y="1632545"/>
            <a:ext cx="4429125" cy="4676775"/>
          </a:xfrm>
          <a:prstGeom prst="rect">
            <a:avLst/>
          </a:prstGeom>
        </p:spPr>
      </p:pic>
      <p:sp>
        <p:nvSpPr>
          <p:cNvPr id="6" name="Title 1"/>
          <p:cNvSpPr>
            <a:spLocks noGrp="1"/>
          </p:cNvSpPr>
          <p:nvPr>
            <p:ph type="title"/>
          </p:nvPr>
        </p:nvSpPr>
        <p:spPr>
          <a:xfrm>
            <a:off x="179512" y="341785"/>
            <a:ext cx="8784976" cy="1142999"/>
          </a:xfrm>
          <a:ln>
            <a:noFill/>
          </a:ln>
        </p:spPr>
        <p:style>
          <a:lnRef idx="2">
            <a:schemeClr val="accent1"/>
          </a:lnRef>
          <a:fillRef idx="1">
            <a:schemeClr val="lt1"/>
          </a:fillRef>
          <a:effectRef idx="0">
            <a:schemeClr val="accent1"/>
          </a:effectRef>
          <a:fontRef idx="minor">
            <a:schemeClr val="dk1"/>
          </a:fontRef>
        </p:style>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rtl="1"/>
            <a:r>
              <a:rPr lang="fa-IR" sz="4000" b="1" dirty="0">
                <a:solidFill>
                  <a:srgbClr val="C00000"/>
                </a:solidFill>
              </a:rPr>
              <a:t>تجویز جریان آزاد اکسیژن </a:t>
            </a:r>
            <a:r>
              <a:rPr lang="fa-IR"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با </a:t>
            </a:r>
            <a:r>
              <a:rPr lang="fa-IR"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استفاده از لوله (دست گنبدی)</a:t>
            </a:r>
            <a:endParaRPr lang="en-GB" sz="4000" b="1" spc="50" baseline="-2500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171847212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143000" y="1772816"/>
            <a:ext cx="6858000" cy="4257675"/>
          </a:xfrm>
          <a:prstGeom prst="rect">
            <a:avLst/>
          </a:prstGeom>
        </p:spPr>
      </p:pic>
      <p:sp>
        <p:nvSpPr>
          <p:cNvPr id="6" name="Title 1"/>
          <p:cNvSpPr>
            <a:spLocks noGrp="1"/>
          </p:cNvSpPr>
          <p:nvPr>
            <p:ph type="title"/>
          </p:nvPr>
        </p:nvSpPr>
        <p:spPr>
          <a:xfrm>
            <a:off x="179512" y="332656"/>
            <a:ext cx="8784976" cy="1142999"/>
          </a:xfrm>
          <a:ln>
            <a:noFill/>
          </a:ln>
        </p:spPr>
        <p:style>
          <a:lnRef idx="2">
            <a:schemeClr val="accent1"/>
          </a:lnRef>
          <a:fillRef idx="1">
            <a:schemeClr val="lt1"/>
          </a:fillRef>
          <a:effectRef idx="0">
            <a:schemeClr val="accent1"/>
          </a:effectRef>
          <a:fontRef idx="minor">
            <a:schemeClr val="dk1"/>
          </a:fontRef>
        </p:style>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rtl="1"/>
            <a:r>
              <a:rPr lang="fa-IR"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rPr>
              <a:t>تأمین اکسیژن با استفاده از لوله </a:t>
            </a:r>
            <a:endParaRPr lang="en-GB" sz="5400" b="1" spc="50" baseline="-2500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endParaRPr>
          </a:p>
        </p:txBody>
      </p:sp>
    </p:spTree>
    <p:extLst>
      <p:ext uri="{BB962C8B-B14F-4D97-AF65-F5344CB8AC3E}">
        <p14:creationId xmlns:p14="http://schemas.microsoft.com/office/powerpoint/2010/main" val="108120831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807609" y="1715070"/>
            <a:ext cx="6004751" cy="5026298"/>
          </a:xfrm>
          <a:prstGeom prst="rect">
            <a:avLst/>
          </a:prstGeom>
        </p:spPr>
      </p:pic>
      <p:sp>
        <p:nvSpPr>
          <p:cNvPr id="5" name="Title 1"/>
          <p:cNvSpPr>
            <a:spLocks noGrp="1"/>
          </p:cNvSpPr>
          <p:nvPr>
            <p:ph type="title"/>
          </p:nvPr>
        </p:nvSpPr>
        <p:spPr>
          <a:xfrm>
            <a:off x="179512" y="188640"/>
            <a:ext cx="8784976" cy="1526430"/>
          </a:xfrm>
        </p:spPr>
        <p:style>
          <a:lnRef idx="2">
            <a:schemeClr val="accent1"/>
          </a:lnRef>
          <a:fillRef idx="1">
            <a:schemeClr val="lt1"/>
          </a:fillRef>
          <a:effectRef idx="0">
            <a:schemeClr val="accent1"/>
          </a:effectRef>
          <a:fontRef idx="minor">
            <a:schemeClr val="dk1"/>
          </a:fontRef>
        </p:style>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rtl="1"/>
            <a:r>
              <a:rPr lang="fa-IR"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برقراری جریان آزاد اکسیژن با استفاده از کیسه تهویه وابسته به جریان گاز </a:t>
            </a:r>
            <a:endParaRPr lang="en-GB" sz="4000" b="1" spc="50" baseline="-2500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391069232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355976" y="1927373"/>
            <a:ext cx="4172272" cy="2869779"/>
          </a:xfrm>
          <a:ln/>
        </p:spPr>
        <p:style>
          <a:lnRef idx="1">
            <a:schemeClr val="accent4"/>
          </a:lnRef>
          <a:fillRef idx="2">
            <a:schemeClr val="accent4"/>
          </a:fillRef>
          <a:effectRef idx="1">
            <a:schemeClr val="accent4"/>
          </a:effectRef>
          <a:fontRef idx="minor">
            <a:schemeClr val="dk1"/>
          </a:fontRef>
        </p:style>
        <p:txBody>
          <a:bodyPr tIns="182880" rIns="91440">
            <a:noAutofit/>
          </a:bodyPr>
          <a:lstStyle/>
          <a:p>
            <a:pPr marL="0" indent="0" algn="r" rtl="1">
              <a:buNone/>
            </a:pPr>
            <a:r>
              <a:rPr lang="fa-IR" sz="3200" b="1" dirty="0"/>
              <a:t>کیسه تهـویه خود گشا ابزار قابل اطمینانی بـرای تأمین اکسیژن با غلظت بالا نیست. در صورت استفاده باید کیسه را به تناوب فشار داد.</a:t>
            </a:r>
            <a:endParaRPr lang="en-US" sz="3200" b="1" dirty="0"/>
          </a:p>
        </p:txBody>
      </p:sp>
      <p:pic>
        <p:nvPicPr>
          <p:cNvPr id="21519" name="Picture 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3756" y="1844824"/>
            <a:ext cx="3194188" cy="3040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7394339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noFill/>
          </a:ln>
        </p:spPr>
        <p:style>
          <a:lnRef idx="2">
            <a:schemeClr val="accent2"/>
          </a:lnRef>
          <a:fillRef idx="1">
            <a:schemeClr val="lt1"/>
          </a:fillRef>
          <a:effectRef idx="0">
            <a:schemeClr val="accent2"/>
          </a:effectRef>
          <a:fontRef idx="minor">
            <a:schemeClr val="dk1"/>
          </a:fontRef>
        </p:style>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fa-IR" sz="6000" b="1" spc="50" dirty="0">
                <a:ln w="11430">
                  <a:noFill/>
                </a:ln>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rPr>
              <a:t>برقراری جریان آزاد اکسیژن </a:t>
            </a:r>
            <a:endParaRPr lang="en-US" sz="6000" b="1" spc="50" dirty="0">
              <a:ln w="11430">
                <a:noFill/>
              </a:ln>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endParaRPr>
          </a:p>
        </p:txBody>
      </p:sp>
      <p:sp>
        <p:nvSpPr>
          <p:cNvPr id="3" name="Content Placeholder 2"/>
          <p:cNvSpPr>
            <a:spLocks noGrp="1"/>
          </p:cNvSpPr>
          <p:nvPr>
            <p:ph idx="1"/>
          </p:nvPr>
        </p:nvSpPr>
        <p:spPr>
          <a:xfrm>
            <a:off x="539552" y="1628800"/>
            <a:ext cx="8075240" cy="5040560"/>
          </a:xfrm>
        </p:spPr>
        <p:style>
          <a:lnRef idx="2">
            <a:schemeClr val="accent1"/>
          </a:lnRef>
          <a:fillRef idx="1">
            <a:schemeClr val="lt1"/>
          </a:fillRef>
          <a:effectRef idx="0">
            <a:schemeClr val="accent1"/>
          </a:effectRef>
          <a:fontRef idx="minor">
            <a:schemeClr val="dk1"/>
          </a:fontRef>
        </p:style>
        <p:txBody>
          <a:bodyPr tIns="91440" rIns="91440">
            <a:normAutofit/>
          </a:bodyPr>
          <a:lstStyle/>
          <a:p>
            <a:pPr marL="0" indent="0" algn="r" rtl="1">
              <a:buClr>
                <a:srgbClr val="FF0000"/>
              </a:buClr>
              <a:buNone/>
            </a:pPr>
            <a:r>
              <a:rPr lang="fa-IR" b="1" dirty="0">
                <a:solidFill>
                  <a:schemeClr val="tx1"/>
                </a:solidFill>
                <a:cs typeface="B Nazanin" panose="00000400000000000000" pitchFamily="2" charset="-78"/>
              </a:rPr>
              <a:t>کلاهک </a:t>
            </a:r>
            <a:r>
              <a:rPr lang="en-US" b="1" dirty="0">
                <a:solidFill>
                  <a:schemeClr val="tx1"/>
                </a:solidFill>
                <a:cs typeface="B Nazanin" panose="00000400000000000000" pitchFamily="2" charset="-78"/>
              </a:rPr>
              <a:t>PEEP</a:t>
            </a:r>
            <a:r>
              <a:rPr lang="fa-IR" b="1" dirty="0">
                <a:solidFill>
                  <a:schemeClr val="tx1"/>
                </a:solidFill>
                <a:cs typeface="B Nazanin" panose="00000400000000000000" pitchFamily="2" charset="-78"/>
              </a:rPr>
              <a:t> را مسدود کنید و ماسک را بدون فشار روی صورت قرار دهید.</a:t>
            </a:r>
            <a:endParaRPr lang="en-US" b="1" dirty="0">
              <a:solidFill>
                <a:schemeClr val="tx1"/>
              </a:solidFill>
              <a:cs typeface="B Nazanin" panose="00000400000000000000" pitchFamily="2" charset="-78"/>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2751215"/>
            <a:ext cx="4680520" cy="3900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914708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28625" y="714375"/>
            <a:ext cx="8229600" cy="1143000"/>
          </a:xfrm>
          <a:ln>
            <a:noFill/>
          </a:ln>
        </p:spPr>
        <p:style>
          <a:lnRef idx="2">
            <a:schemeClr val="accent2"/>
          </a:lnRef>
          <a:fillRef idx="1">
            <a:schemeClr val="lt1"/>
          </a:fillRef>
          <a:effectRef idx="0">
            <a:schemeClr val="accent2"/>
          </a:effectRef>
          <a:fontRef idx="minor">
            <a:schemeClr val="dk1"/>
          </a:fontRef>
        </p:style>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fa-IR" sz="3600" dirty="0"/>
              <a:t>چه وسایل و تجهیزاتی باید در دسترس باشد؟</a:t>
            </a:r>
            <a:endParaRPr lang="en-GB"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endParaRPr>
          </a:p>
        </p:txBody>
      </p:sp>
      <p:sp>
        <p:nvSpPr>
          <p:cNvPr id="3" name="Content Placeholder 2"/>
          <p:cNvSpPr>
            <a:spLocks noGrp="1"/>
          </p:cNvSpPr>
          <p:nvPr>
            <p:ph idx="1"/>
          </p:nvPr>
        </p:nvSpPr>
        <p:spPr>
          <a:xfrm>
            <a:off x="446856" y="1988840"/>
            <a:ext cx="8229600" cy="3829253"/>
          </a:xfrm>
        </p:spPr>
        <p:style>
          <a:lnRef idx="2">
            <a:schemeClr val="accent2"/>
          </a:lnRef>
          <a:fillRef idx="1">
            <a:schemeClr val="lt1"/>
          </a:fillRef>
          <a:effectRef idx="0">
            <a:schemeClr val="accent2"/>
          </a:effectRef>
          <a:fontRef idx="minor">
            <a:schemeClr val="dk1"/>
          </a:fontRef>
        </p:style>
        <p:txBody>
          <a:bodyPr tIns="91440" rIns="274320" rtlCol="0">
            <a:normAutofit fontScale="55000" lnSpcReduction="20000"/>
          </a:bodyPr>
          <a:lstStyle/>
          <a:p>
            <a:pPr algn="r" rtl="1">
              <a:buClr>
                <a:srgbClr val="FF0000"/>
              </a:buClr>
              <a:defRPr/>
            </a:pPr>
            <a:r>
              <a:rPr lang="fa-IR" sz="4400" dirty="0"/>
              <a:t>برای هر تولد همه وسایل و تجهیزات مورد نیاز برای یک احیای کامل باید آماده و سالم باشد. </a:t>
            </a:r>
            <a:endParaRPr lang="fa-IR" sz="4400" dirty="0" smtClean="0"/>
          </a:p>
          <a:p>
            <a:pPr algn="r" rtl="1">
              <a:buClr>
                <a:srgbClr val="FF0000"/>
              </a:buClr>
              <a:defRPr/>
            </a:pPr>
            <a:r>
              <a:rPr lang="fa-IR" sz="4400" dirty="0" smtClean="0"/>
              <a:t>استفاده </a:t>
            </a:r>
            <a:r>
              <a:rPr lang="fa-IR" sz="4400" dirty="0"/>
              <a:t>معمول و ساختارمند از یک فهرست استاندارد، پیش از هر تولد بسیار مفید خواهد </a:t>
            </a:r>
            <a:r>
              <a:rPr lang="fa-IR" sz="4400" dirty="0" smtClean="0"/>
              <a:t>بود</a:t>
            </a:r>
          </a:p>
          <a:p>
            <a:pPr algn="r" rtl="1">
              <a:buClr>
                <a:srgbClr val="FF0000"/>
              </a:buClr>
              <a:defRPr/>
            </a:pPr>
            <a:r>
              <a:rPr lang="fa-IR" sz="4400" dirty="0" smtClean="0"/>
              <a:t>فهرست </a:t>
            </a:r>
            <a:r>
              <a:rPr lang="fa-IR" sz="4400" dirty="0"/>
              <a:t>تجهیزات و وسایل احیای نوزاد، فهرست کاملی از تجهیزات و وسایل مورد نیاز در فرایند احیای نوزاد است که باید در محل احیا در دسترس </a:t>
            </a:r>
            <a:r>
              <a:rPr lang="fa-IR" sz="4400" dirty="0" smtClean="0"/>
              <a:t>باشد.</a:t>
            </a:r>
          </a:p>
          <a:p>
            <a:pPr algn="r" rtl="1">
              <a:buClr>
                <a:srgbClr val="FF0000"/>
              </a:buClr>
              <a:defRPr/>
            </a:pPr>
            <a:r>
              <a:rPr lang="fa-IR" sz="4400" dirty="0" smtClean="0"/>
              <a:t>با </a:t>
            </a:r>
            <a:r>
              <a:rPr lang="fa-IR" sz="4400" dirty="0"/>
              <a:t>استفاده از آن میتوان مشخص کرد کدام تجهیزات آماده استفاده فوری است و کدام یک از آنها در دسترس </a:t>
            </a:r>
            <a:r>
              <a:rPr lang="fa-IR" sz="4400" dirty="0" smtClean="0"/>
              <a:t>نیست</a:t>
            </a:r>
          </a:p>
          <a:p>
            <a:pPr algn="r" rtl="1">
              <a:buClr>
                <a:srgbClr val="FF0000"/>
              </a:buClr>
              <a:defRPr/>
            </a:pPr>
            <a:r>
              <a:rPr lang="fa-IR" sz="4400" dirty="0"/>
              <a:t>ا</a:t>
            </a:r>
            <a:r>
              <a:rPr lang="fa-IR" sz="4400" dirty="0" smtClean="0"/>
              <a:t>ین </a:t>
            </a:r>
            <a:r>
              <a:rPr lang="fa-IR" sz="4400" dirty="0"/>
              <a:t>فهرست از گامهای نمودار احیا پیروی میکند</a:t>
            </a:r>
            <a:r>
              <a:rPr lang="fa-IR" sz="4400" dirty="0" smtClean="0"/>
              <a:t>.</a:t>
            </a:r>
          </a:p>
          <a:p>
            <a:pPr algn="r" rtl="1">
              <a:buClr>
                <a:srgbClr val="FF0000"/>
              </a:buClr>
              <a:defRPr/>
            </a:pPr>
            <a:r>
              <a:rPr lang="fa-IR" sz="4400" dirty="0" smtClean="0"/>
              <a:t>فهرست </a:t>
            </a:r>
            <a:r>
              <a:rPr lang="fa-IR" sz="4400" dirty="0"/>
              <a:t>را نزدیک گرم کننده تابشی نصب کنید تا پیش از هر تولد در دسترس باشد.  </a:t>
            </a:r>
            <a:endParaRPr lang="fa-IR" sz="4400" dirty="0" smtClean="0"/>
          </a:p>
          <a:p>
            <a:pPr marL="0" indent="0" algn="r" rtl="1" fontAlgn="auto">
              <a:spcAft>
                <a:spcPts val="0"/>
              </a:spcAft>
              <a:buClr>
                <a:srgbClr val="FF0000"/>
              </a:buClr>
              <a:buNone/>
              <a:defRPr/>
            </a:pPr>
            <a:endParaRPr lang="fa-IR" sz="4400" dirty="0" smtClean="0"/>
          </a:p>
          <a:p>
            <a:pPr marL="0" indent="0" algn="r" rtl="1" fontAlgn="auto">
              <a:spcAft>
                <a:spcPts val="0"/>
              </a:spcAft>
              <a:buClr>
                <a:srgbClr val="FF0000"/>
              </a:buClr>
              <a:buNone/>
              <a:defRPr/>
            </a:pPr>
            <a:endParaRPr lang="fa-IR" sz="4400" dirty="0" smtClean="0"/>
          </a:p>
          <a:p>
            <a:pPr marL="0" indent="0" algn="r" rtl="1" fontAlgn="auto">
              <a:spcAft>
                <a:spcPts val="0"/>
              </a:spcAft>
              <a:buClr>
                <a:srgbClr val="FF0000"/>
              </a:buClr>
              <a:buNone/>
              <a:defRPr/>
            </a:pPr>
            <a:endParaRPr lang="fa-IR" sz="4400" dirty="0" smtClean="0"/>
          </a:p>
          <a:p>
            <a:pPr marL="0" indent="0" algn="r" rtl="1" fontAlgn="auto">
              <a:spcAft>
                <a:spcPts val="0"/>
              </a:spcAft>
              <a:buClr>
                <a:srgbClr val="FF0000"/>
              </a:buClr>
              <a:buNone/>
              <a:defRPr/>
            </a:pPr>
            <a:endParaRPr lang="en-GB" sz="4400" b="1" dirty="0">
              <a:cs typeface="B Nazanin" panose="00000400000000000000" pitchFamily="2" charset="-78"/>
            </a:endParaRPr>
          </a:p>
        </p:txBody>
      </p:sp>
    </p:spTree>
    <p:extLst>
      <p:ext uri="{BB962C8B-B14F-4D97-AF65-F5344CB8AC3E}">
        <p14:creationId xmlns:p14="http://schemas.microsoft.com/office/powerpoint/2010/main" val="180033379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13792"/>
            <a:ext cx="8229600" cy="1143000"/>
          </a:xfrm>
          <a:ln>
            <a:noFill/>
          </a:ln>
        </p:spPr>
        <p:style>
          <a:lnRef idx="2">
            <a:schemeClr val="accent3"/>
          </a:lnRef>
          <a:fillRef idx="1">
            <a:schemeClr val="lt1"/>
          </a:fillRef>
          <a:effectRef idx="0">
            <a:schemeClr val="accent3"/>
          </a:effectRef>
          <a:fontRef idx="minor">
            <a:schemeClr val="dk1"/>
          </a:fontRef>
        </p:style>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fa-IR"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rPr>
              <a:t>انواع ابزار تهویه با فشار مثبت</a:t>
            </a:r>
            <a:endParaRPr lang="en-GB"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endParaRPr>
          </a:p>
        </p:txBody>
      </p:sp>
      <p:sp>
        <p:nvSpPr>
          <p:cNvPr id="3" name="Content Placeholder 2"/>
          <p:cNvSpPr>
            <a:spLocks noGrp="1"/>
          </p:cNvSpPr>
          <p:nvPr>
            <p:ph idx="1"/>
          </p:nvPr>
        </p:nvSpPr>
        <p:spPr>
          <a:xfrm>
            <a:off x="457200" y="1700808"/>
            <a:ext cx="8229600" cy="4525963"/>
          </a:xfrm>
        </p:spPr>
        <p:style>
          <a:lnRef idx="2">
            <a:schemeClr val="accent1"/>
          </a:lnRef>
          <a:fillRef idx="1">
            <a:schemeClr val="lt1"/>
          </a:fillRef>
          <a:effectRef idx="0">
            <a:schemeClr val="accent1"/>
          </a:effectRef>
          <a:fontRef idx="minor">
            <a:schemeClr val="dk1"/>
          </a:fontRef>
        </p:style>
        <p:txBody>
          <a:bodyPr tIns="182880">
            <a:normAutofit fontScale="77500" lnSpcReduction="20000"/>
          </a:bodyPr>
          <a:lstStyle/>
          <a:p>
            <a:pPr algn="r" rtl="1">
              <a:buClr>
                <a:srgbClr val="FF0000"/>
              </a:buClr>
            </a:pPr>
            <a:r>
              <a:rPr lang="fa-IR" sz="5400" b="1" dirty="0">
                <a:cs typeface="B Nazanin" panose="00000400000000000000" pitchFamily="2" charset="-78"/>
              </a:rPr>
              <a:t>کیسه تهویه خود گشا</a:t>
            </a:r>
          </a:p>
          <a:p>
            <a:pPr marL="0" indent="0" algn="r" rtl="1">
              <a:buClr>
                <a:srgbClr val="FF0000"/>
              </a:buClr>
              <a:buNone/>
            </a:pPr>
            <a:r>
              <a:rPr lang="en-GB" sz="5600" b="1" dirty="0">
                <a:solidFill>
                  <a:srgbClr val="C00000"/>
                </a:solidFill>
                <a:cs typeface="B Nazanin" panose="00000400000000000000" pitchFamily="2" charset="-78"/>
              </a:rPr>
              <a:t>(Self-inflating bag)</a:t>
            </a:r>
          </a:p>
          <a:p>
            <a:pPr algn="r" rtl="1">
              <a:buClr>
                <a:srgbClr val="FF0000"/>
              </a:buClr>
            </a:pPr>
            <a:r>
              <a:rPr lang="fa-IR" sz="5400" b="1" dirty="0">
                <a:cs typeface="B Nazanin" panose="00000400000000000000" pitchFamily="2" charset="-78"/>
              </a:rPr>
              <a:t>کیسه تهویه وابسته به جریان گاز</a:t>
            </a:r>
            <a:endParaRPr lang="en-GB" sz="5400" b="1" dirty="0">
              <a:cs typeface="B Nazanin" panose="00000400000000000000" pitchFamily="2" charset="-78"/>
            </a:endParaRPr>
          </a:p>
          <a:p>
            <a:pPr marL="0" indent="0" algn="r" rtl="1">
              <a:buClr>
                <a:srgbClr val="FF0000"/>
              </a:buClr>
              <a:buNone/>
            </a:pPr>
            <a:r>
              <a:rPr lang="en-GB" sz="5400" b="1" dirty="0">
                <a:solidFill>
                  <a:srgbClr val="C00000"/>
                </a:solidFill>
                <a:cs typeface="B Nazanin" panose="00000400000000000000" pitchFamily="2" charset="-78"/>
              </a:rPr>
              <a:t>(Flow-inflating bag) </a:t>
            </a:r>
          </a:p>
          <a:p>
            <a:pPr algn="r" rtl="1">
              <a:buClr>
                <a:srgbClr val="FF0000"/>
              </a:buClr>
            </a:pPr>
            <a:r>
              <a:rPr lang="fa-IR" sz="5400" b="1" dirty="0">
                <a:cs typeface="B Nazanin" panose="00000400000000000000" pitchFamily="2" charset="-78"/>
              </a:rPr>
              <a:t>ابزار احیای </a:t>
            </a:r>
            <a:r>
              <a:rPr lang="en-US" sz="5400" b="1" dirty="0">
                <a:cs typeface="B Nazanin" panose="00000400000000000000" pitchFamily="2" charset="-78"/>
              </a:rPr>
              <a:t>T</a:t>
            </a:r>
            <a:endParaRPr lang="fa-IR" sz="5400" b="1" dirty="0">
              <a:cs typeface="B Nazanin" panose="00000400000000000000" pitchFamily="2" charset="-78"/>
            </a:endParaRPr>
          </a:p>
          <a:p>
            <a:pPr marL="0" indent="0" algn="r" rtl="1">
              <a:buClr>
                <a:srgbClr val="FF0000"/>
              </a:buClr>
              <a:buNone/>
            </a:pPr>
            <a:r>
              <a:rPr lang="en-GB" sz="5400" b="1" dirty="0">
                <a:solidFill>
                  <a:srgbClr val="C00000"/>
                </a:solidFill>
                <a:cs typeface="B Nazanin" panose="00000400000000000000" pitchFamily="2" charset="-78"/>
              </a:rPr>
              <a:t>(T-piece resuscitator</a:t>
            </a:r>
            <a:r>
              <a:rPr lang="en-US" sz="5400" b="1" dirty="0">
                <a:solidFill>
                  <a:srgbClr val="C00000"/>
                </a:solidFill>
                <a:cs typeface="B Nazanin" panose="00000400000000000000" pitchFamily="2" charset="-78"/>
              </a:rPr>
              <a:t>)</a:t>
            </a:r>
            <a:endParaRPr lang="en-GB" sz="5400" b="1" dirty="0">
              <a:solidFill>
                <a:srgbClr val="C00000"/>
              </a:solidFill>
              <a:cs typeface="B Nazanin" panose="00000400000000000000" pitchFamily="2" charset="-78"/>
            </a:endParaRPr>
          </a:p>
        </p:txBody>
      </p:sp>
    </p:spTree>
    <p:extLst>
      <p:ext uri="{BB962C8B-B14F-4D97-AF65-F5344CB8AC3E}">
        <p14:creationId xmlns:p14="http://schemas.microsoft.com/office/powerpoint/2010/main" val="5522401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525831" y="1517898"/>
            <a:ext cx="5998497" cy="5223470"/>
          </a:xfrm>
          <a:prstGeom prst="rect">
            <a:avLst/>
          </a:prstGeom>
        </p:spPr>
      </p:pic>
      <p:sp>
        <p:nvSpPr>
          <p:cNvPr id="6" name="Title 1"/>
          <p:cNvSpPr>
            <a:spLocks noGrp="1"/>
          </p:cNvSpPr>
          <p:nvPr>
            <p:ph type="title"/>
          </p:nvPr>
        </p:nvSpPr>
        <p:spPr>
          <a:xfrm>
            <a:off x="467544" y="200025"/>
            <a:ext cx="8280920" cy="1131614"/>
          </a:xfrm>
          <a:ln>
            <a:noFill/>
          </a:ln>
        </p:spPr>
        <p:style>
          <a:lnRef idx="2">
            <a:schemeClr val="accent1"/>
          </a:lnRef>
          <a:fillRef idx="1">
            <a:schemeClr val="lt1"/>
          </a:fillRef>
          <a:effectRef idx="0">
            <a:schemeClr val="accent1"/>
          </a:effectRef>
          <a:fontRef idx="minor">
            <a:schemeClr val="dk1"/>
          </a:fontRef>
        </p:style>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rtl="1"/>
            <a:r>
              <a:rPr lang="fa-IR" sz="7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rPr>
              <a:t>کیسه تهویه خودگشا </a:t>
            </a:r>
            <a:endParaRPr lang="en-GB" sz="7200" b="1" spc="50" baseline="-2500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endParaRPr>
          </a:p>
        </p:txBody>
      </p:sp>
    </p:spTree>
    <p:extLst>
      <p:ext uri="{BB962C8B-B14F-4D97-AF65-F5344CB8AC3E}">
        <p14:creationId xmlns:p14="http://schemas.microsoft.com/office/powerpoint/2010/main" val="362655049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180261" y="1628800"/>
            <a:ext cx="6632099" cy="4567014"/>
          </a:xfrm>
          <a:prstGeom prst="rect">
            <a:avLst/>
          </a:prstGeom>
        </p:spPr>
      </p:pic>
      <p:sp>
        <p:nvSpPr>
          <p:cNvPr id="6" name="Title 1"/>
          <p:cNvSpPr>
            <a:spLocks noGrp="1"/>
          </p:cNvSpPr>
          <p:nvPr>
            <p:ph type="title"/>
          </p:nvPr>
        </p:nvSpPr>
        <p:spPr>
          <a:xfrm>
            <a:off x="467544" y="200025"/>
            <a:ext cx="8280920" cy="1131614"/>
          </a:xfrm>
          <a:ln>
            <a:noFill/>
          </a:ln>
        </p:spPr>
        <p:style>
          <a:lnRef idx="2">
            <a:schemeClr val="accent1"/>
          </a:lnRef>
          <a:fillRef idx="1">
            <a:schemeClr val="lt1"/>
          </a:fillRef>
          <a:effectRef idx="0">
            <a:schemeClr val="accent1"/>
          </a:effectRef>
          <a:fontRef idx="minor">
            <a:schemeClr val="dk1"/>
          </a:fontRef>
        </p:style>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rtl="1"/>
            <a:r>
              <a:rPr lang="fa-IR" sz="7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rPr>
              <a:t>کیسه تهویه خودگشا </a:t>
            </a:r>
            <a:endParaRPr lang="en-GB" sz="7200" b="1" spc="50" baseline="-2500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endParaRPr>
          </a:p>
        </p:txBody>
      </p:sp>
    </p:spTree>
    <p:extLst>
      <p:ext uri="{BB962C8B-B14F-4D97-AF65-F5344CB8AC3E}">
        <p14:creationId xmlns:p14="http://schemas.microsoft.com/office/powerpoint/2010/main" val="99213488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rtl="1"/>
            <a:r>
              <a:rPr lang="en-GB" sz="7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rPr>
              <a:t/>
            </a:r>
            <a:br>
              <a:rPr lang="en-GB" sz="7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rPr>
            </a:br>
            <a:r>
              <a:rPr lang="fa-IR" sz="7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rPr>
              <a:t>کیسه تهویه خود گشا</a:t>
            </a:r>
            <a:r>
              <a:rPr lang="en-GB" sz="7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rPr>
              <a:t/>
            </a:r>
            <a:br>
              <a:rPr lang="en-GB" sz="7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rPr>
            </a:br>
            <a:endParaRPr lang="en-GB" sz="7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endParaRPr>
          </a:p>
        </p:txBody>
      </p:sp>
      <p:sp>
        <p:nvSpPr>
          <p:cNvPr id="4" name="Content Placeholder 3"/>
          <p:cNvSpPr>
            <a:spLocks noGrp="1"/>
          </p:cNvSpPr>
          <p:nvPr>
            <p:ph idx="1"/>
          </p:nvPr>
        </p:nvSpPr>
        <p:spPr>
          <a:xfrm>
            <a:off x="611560" y="1672208"/>
            <a:ext cx="7931224" cy="3989040"/>
          </a:xfrm>
        </p:spPr>
        <p:style>
          <a:lnRef idx="2">
            <a:schemeClr val="accent1"/>
          </a:lnRef>
          <a:fillRef idx="1">
            <a:schemeClr val="lt1"/>
          </a:fillRef>
          <a:effectRef idx="0">
            <a:schemeClr val="accent1"/>
          </a:effectRef>
          <a:fontRef idx="minor">
            <a:schemeClr val="dk1"/>
          </a:fontRef>
        </p:style>
        <p:txBody>
          <a:bodyPr>
            <a:normAutofit lnSpcReduction="10000"/>
          </a:bodyPr>
          <a:lstStyle/>
          <a:p>
            <a:pPr algn="r" rtl="1">
              <a:buClr>
                <a:srgbClr val="FF0000"/>
              </a:buClr>
              <a:buNone/>
            </a:pPr>
            <a:r>
              <a:rPr lang="fa-IR" sz="5400" b="1" dirty="0">
                <a:solidFill>
                  <a:srgbClr val="C00000"/>
                </a:solidFill>
                <a:cs typeface="B Nazanin" panose="00000400000000000000" pitchFamily="2" charset="-78"/>
              </a:rPr>
              <a:t>مزایا</a:t>
            </a:r>
            <a:endParaRPr lang="en-GB" sz="5400" b="1" dirty="0">
              <a:solidFill>
                <a:srgbClr val="C00000"/>
              </a:solidFill>
              <a:cs typeface="B Nazanin" panose="00000400000000000000" pitchFamily="2" charset="-78"/>
            </a:endParaRPr>
          </a:p>
          <a:p>
            <a:pPr algn="r" rtl="1">
              <a:buClr>
                <a:srgbClr val="FF0000"/>
              </a:buClr>
            </a:pPr>
            <a:r>
              <a:rPr lang="fa-IR" sz="2200" b="1" dirty="0"/>
              <a:t>همیشه پس از فشـرده شدن بـه حالت اولیه باز می گردد، حتی بدون اتصال به منبع گاز.</a:t>
            </a:r>
            <a:endParaRPr lang="en-GB" sz="2200" b="1" dirty="0"/>
          </a:p>
          <a:p>
            <a:pPr algn="r" rtl="1">
              <a:buClr>
                <a:srgbClr val="FF0000"/>
              </a:buClr>
            </a:pPr>
            <a:r>
              <a:rPr lang="fa-IR" sz="2200" b="1" dirty="0"/>
              <a:t>دریچه فشار شکن، فشار بیش از حد را نامحتمل می سازد</a:t>
            </a:r>
            <a:r>
              <a:rPr lang="fa-IR" sz="2200" b="1" dirty="0" smtClean="0"/>
              <a:t>.(30 تا 40 سانتی متر آب)</a:t>
            </a:r>
          </a:p>
          <a:p>
            <a:pPr algn="r" rtl="1">
              <a:buClr>
                <a:srgbClr val="FF0000"/>
              </a:buClr>
              <a:buFont typeface="Wingdings" pitchFamily="2" charset="2"/>
              <a:buChar char="§"/>
            </a:pPr>
            <a:r>
              <a:rPr lang="fa-IR" sz="2200" b="1" dirty="0"/>
              <a:t>بـه منظور حصـول اطمینان از ایجـاد فشار مناسب، باید از کیسه تهویـه ای استفاده نمود که فشار سنج درون آن تعبیه شده باشـد یا محلی برای اتصال فشار سنج داشته باشد.</a:t>
            </a:r>
          </a:p>
          <a:p>
            <a:pPr algn="r" rtl="1">
              <a:buClr>
                <a:srgbClr val="FF0000"/>
              </a:buClr>
              <a:buFont typeface="Wingdings" pitchFamily="2" charset="2"/>
              <a:buChar char="§"/>
            </a:pPr>
            <a:r>
              <a:rPr lang="fa-IR" sz="2200" b="1" dirty="0"/>
              <a:t>سرعت تهویه براساس تعداد دفعات فشرده شدن بگ خواهد بود و زمان دم براساس طول زمان فشرده شدن بگ است. </a:t>
            </a:r>
            <a:endParaRPr lang="en-GB" sz="2200" b="1" dirty="0"/>
          </a:p>
          <a:p>
            <a:pPr algn="r" rtl="1">
              <a:buClr>
                <a:srgbClr val="FF0000"/>
              </a:buClr>
            </a:pPr>
            <a:endParaRPr lang="en-GB" sz="2200" b="1" dirty="0"/>
          </a:p>
        </p:txBody>
      </p:sp>
    </p:spTree>
    <p:extLst>
      <p:ext uri="{BB962C8B-B14F-4D97-AF65-F5344CB8AC3E}">
        <p14:creationId xmlns:p14="http://schemas.microsoft.com/office/powerpoint/2010/main" val="230516148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1643050"/>
            <a:ext cx="8200996" cy="4882294"/>
          </a:xfrm>
        </p:spPr>
        <p:style>
          <a:lnRef idx="2">
            <a:schemeClr val="accent1"/>
          </a:lnRef>
          <a:fillRef idx="1">
            <a:schemeClr val="lt1"/>
          </a:fillRef>
          <a:effectRef idx="0">
            <a:schemeClr val="accent1"/>
          </a:effectRef>
          <a:fontRef idx="minor">
            <a:schemeClr val="dk1"/>
          </a:fontRef>
        </p:style>
        <p:txBody>
          <a:bodyPr>
            <a:noAutofit/>
          </a:bodyPr>
          <a:lstStyle/>
          <a:p>
            <a:pPr algn="r" rtl="1">
              <a:buClr>
                <a:srgbClr val="FF0000"/>
              </a:buClr>
              <a:buNone/>
            </a:pPr>
            <a:r>
              <a:rPr lang="fa-IR" sz="5400" b="1" dirty="0">
                <a:solidFill>
                  <a:srgbClr val="C00000"/>
                </a:solidFill>
                <a:cs typeface="B Nazanin" panose="00000400000000000000" pitchFamily="2" charset="-78"/>
              </a:rPr>
              <a:t>معایب</a:t>
            </a:r>
            <a:endParaRPr lang="en-GB" sz="5400" b="1" dirty="0">
              <a:solidFill>
                <a:srgbClr val="C00000"/>
              </a:solidFill>
              <a:cs typeface="B Nazanin" panose="00000400000000000000" pitchFamily="2" charset="-78"/>
            </a:endParaRPr>
          </a:p>
          <a:p>
            <a:pPr algn="r" rtl="1">
              <a:buClr>
                <a:srgbClr val="FF0000"/>
              </a:buClr>
            </a:pPr>
            <a:r>
              <a:rPr lang="fa-IR" sz="2000" b="1" dirty="0"/>
              <a:t>حتی با وجود نشت بین ماسک و صورت، با فشرده شدن، هوا را می دمد.</a:t>
            </a:r>
            <a:endParaRPr lang="en-GB" sz="2000" b="1" dirty="0"/>
          </a:p>
          <a:p>
            <a:pPr algn="r" rtl="1">
              <a:buClr>
                <a:srgbClr val="FF0000"/>
              </a:buClr>
            </a:pPr>
            <a:r>
              <a:rPr lang="fa-IR" sz="2000" b="1" dirty="0"/>
              <a:t>برای تأمین غلظت بالای اکسیژن نیاز به مخزن ذخیره اکسیژن دارد.</a:t>
            </a:r>
            <a:endParaRPr lang="en-GB" sz="2000" b="1" dirty="0"/>
          </a:p>
          <a:p>
            <a:pPr algn="r" rtl="1">
              <a:buClr>
                <a:srgbClr val="FF0000"/>
              </a:buClr>
            </a:pPr>
            <a:r>
              <a:rPr lang="fa-IR" sz="2000" b="1" dirty="0"/>
              <a:t>برای تأمین غلظت بالای اکسیژن ابزار قابل اعتمادی نیست.</a:t>
            </a:r>
            <a:endParaRPr lang="en-GB" sz="2000" b="1" dirty="0"/>
          </a:p>
          <a:p>
            <a:pPr algn="r" rtl="1">
              <a:buClr>
                <a:srgbClr val="FF0000"/>
              </a:buClr>
            </a:pPr>
            <a:r>
              <a:rPr lang="fa-IR" sz="2000" b="1" dirty="0"/>
              <a:t>برای ایجاد </a:t>
            </a:r>
            <a:r>
              <a:rPr lang="en-US" sz="2000" b="1" dirty="0"/>
              <a:t>CPAP</a:t>
            </a:r>
            <a:r>
              <a:rPr lang="fa-IR" sz="2000" b="1" dirty="0"/>
              <a:t> نمی تواند مـورد استفاده قـرار گیرد. بدون اتصال یک دریچه اضافی قادر به ایجاد </a:t>
            </a:r>
            <a:r>
              <a:rPr lang="en-US" sz="2000" b="1" dirty="0"/>
              <a:t>PEEP</a:t>
            </a:r>
            <a:r>
              <a:rPr lang="fa-IR" sz="2000" b="1" dirty="0"/>
              <a:t> نیست.</a:t>
            </a:r>
            <a:endParaRPr lang="en-GB" sz="2000" b="1" dirty="0"/>
          </a:p>
        </p:txBody>
      </p:sp>
      <p:sp>
        <p:nvSpPr>
          <p:cNvPr id="5" name="Title 1"/>
          <p:cNvSpPr>
            <a:spLocks noGrp="1"/>
          </p:cNvSpPr>
          <p:nvPr>
            <p:ph type="title"/>
          </p:nvPr>
        </p:nvSpPr>
        <p:spPr>
          <a:xfrm>
            <a:off x="457200" y="274638"/>
            <a:ext cx="8229600" cy="1143000"/>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rtl="1"/>
            <a:r>
              <a:rPr lang="en-GB" sz="7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rPr>
              <a:t/>
            </a:r>
            <a:br>
              <a:rPr lang="en-GB" sz="7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rPr>
            </a:br>
            <a:r>
              <a:rPr lang="fa-IR" sz="7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rPr>
              <a:t>کیسه تهویه خود گشا</a:t>
            </a:r>
            <a:r>
              <a:rPr lang="en-GB" sz="7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rPr>
              <a:t/>
            </a:r>
            <a:br>
              <a:rPr lang="en-GB" sz="7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rPr>
            </a:br>
            <a:endParaRPr lang="en-GB" sz="7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357437" y="1556792"/>
            <a:ext cx="4429125" cy="4533900"/>
          </a:xfrm>
          <a:prstGeom prst="rect">
            <a:avLst/>
          </a:prstGeom>
        </p:spPr>
      </p:pic>
      <p:sp>
        <p:nvSpPr>
          <p:cNvPr id="4" name="Title 1"/>
          <p:cNvSpPr>
            <a:spLocks noGrp="1"/>
          </p:cNvSpPr>
          <p:nvPr>
            <p:ph type="title"/>
          </p:nvPr>
        </p:nvSpPr>
        <p:spPr>
          <a:xfrm>
            <a:off x="467544" y="200025"/>
            <a:ext cx="8280920" cy="1131614"/>
          </a:xfrm>
          <a:ln>
            <a:noFill/>
          </a:ln>
        </p:spPr>
        <p:style>
          <a:lnRef idx="2">
            <a:schemeClr val="accent1"/>
          </a:lnRef>
          <a:fillRef idx="1">
            <a:schemeClr val="lt1"/>
          </a:fillRef>
          <a:effectRef idx="0">
            <a:schemeClr val="accent1"/>
          </a:effectRef>
          <a:fontRef idx="minor">
            <a:schemeClr val="dk1"/>
          </a:fontRef>
        </p:style>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rtl="1"/>
            <a:r>
              <a:rPr lang="fa-IR"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rPr>
              <a:t>کیسه تهویه وابسته به جریان گاز </a:t>
            </a:r>
            <a:endParaRPr lang="en-GB" sz="5400" b="1" spc="50" baseline="-2500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endParaRPr>
          </a:p>
        </p:txBody>
      </p:sp>
    </p:spTree>
    <p:extLst>
      <p:ext uri="{BB962C8B-B14F-4D97-AF65-F5344CB8AC3E}">
        <p14:creationId xmlns:p14="http://schemas.microsoft.com/office/powerpoint/2010/main" val="354316627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57200" y="1556792"/>
            <a:ext cx="8286750" cy="4625823"/>
          </a:xfrm>
          <a:prstGeom prst="rect">
            <a:avLst/>
          </a:prstGeom>
        </p:spPr>
      </p:pic>
      <p:sp>
        <p:nvSpPr>
          <p:cNvPr id="5" name="Title 1"/>
          <p:cNvSpPr>
            <a:spLocks noGrp="1"/>
          </p:cNvSpPr>
          <p:nvPr>
            <p:ph type="title"/>
          </p:nvPr>
        </p:nvSpPr>
        <p:spPr>
          <a:xfrm>
            <a:off x="457200" y="188640"/>
            <a:ext cx="8291264" cy="1142999"/>
          </a:xfrm>
          <a:ln>
            <a:noFill/>
          </a:ln>
        </p:spPr>
        <p:style>
          <a:lnRef idx="2">
            <a:schemeClr val="accent1"/>
          </a:lnRef>
          <a:fillRef idx="1">
            <a:schemeClr val="lt1"/>
          </a:fillRef>
          <a:effectRef idx="0">
            <a:schemeClr val="accent1"/>
          </a:effectRef>
          <a:fontRef idx="minor">
            <a:schemeClr val="dk1"/>
          </a:fontRef>
        </p:style>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rtl="1"/>
            <a:r>
              <a:rPr lang="fa-IR"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rPr>
              <a:t>کیسه تهویه وابسته به جریان گاز </a:t>
            </a:r>
            <a:endParaRPr lang="en-GB" sz="5400" b="1" spc="50" baseline="-2500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endParaRPr>
          </a:p>
        </p:txBody>
      </p:sp>
    </p:spTree>
    <p:extLst>
      <p:ext uri="{BB962C8B-B14F-4D97-AF65-F5344CB8AC3E}">
        <p14:creationId xmlns:p14="http://schemas.microsoft.com/office/powerpoint/2010/main" val="359383941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1689119"/>
            <a:ext cx="8229600" cy="3828113"/>
          </a:xfrm>
        </p:spPr>
        <p:style>
          <a:lnRef idx="2">
            <a:schemeClr val="accent1"/>
          </a:lnRef>
          <a:fillRef idx="1">
            <a:schemeClr val="lt1"/>
          </a:fillRef>
          <a:effectRef idx="0">
            <a:schemeClr val="accent1"/>
          </a:effectRef>
          <a:fontRef idx="minor">
            <a:schemeClr val="dk1"/>
          </a:fontRef>
        </p:style>
        <p:txBody>
          <a:bodyPr>
            <a:normAutofit lnSpcReduction="10000"/>
          </a:bodyPr>
          <a:lstStyle/>
          <a:p>
            <a:pPr algn="r" rtl="1">
              <a:buClr>
                <a:srgbClr val="FF0000"/>
              </a:buClr>
              <a:buNone/>
            </a:pPr>
            <a:r>
              <a:rPr lang="fa-IR" sz="5400" b="1" dirty="0">
                <a:solidFill>
                  <a:srgbClr val="C00000"/>
                </a:solidFill>
                <a:cs typeface="B Nazanin" panose="00000400000000000000" pitchFamily="2" charset="-78"/>
              </a:rPr>
              <a:t>مزایا</a:t>
            </a:r>
            <a:endParaRPr lang="en-GB" sz="5400" b="1" dirty="0">
              <a:solidFill>
                <a:srgbClr val="C00000"/>
              </a:solidFill>
              <a:cs typeface="B Nazanin" panose="00000400000000000000" pitchFamily="2" charset="-78"/>
            </a:endParaRPr>
          </a:p>
          <a:p>
            <a:pPr algn="r" rtl="1">
              <a:buClr>
                <a:srgbClr val="FF0000"/>
              </a:buClr>
            </a:pPr>
            <a:r>
              <a:rPr lang="fa-IR" sz="4400" b="1" dirty="0"/>
              <a:t>قادر به تأمین اکسیژن 21% تا 100% است.</a:t>
            </a:r>
            <a:endParaRPr lang="en-GB" sz="4400" b="1" dirty="0"/>
          </a:p>
          <a:p>
            <a:pPr algn="r" rtl="1">
              <a:buClr>
                <a:srgbClr val="FF0000"/>
              </a:buClr>
            </a:pPr>
            <a:r>
              <a:rPr lang="fa-IR" sz="4400" b="1" dirty="0"/>
              <a:t>بـه آسـانی می تـوان از تثبیت آن روی صورت نوزاد اطمینان حاصل کرد.</a:t>
            </a:r>
            <a:r>
              <a:rPr lang="en-GB" sz="4400" b="1" dirty="0"/>
              <a:t> </a:t>
            </a:r>
          </a:p>
        </p:txBody>
      </p:sp>
      <p:sp>
        <p:nvSpPr>
          <p:cNvPr id="5" name="Title 1"/>
          <p:cNvSpPr>
            <a:spLocks noGrp="1"/>
          </p:cNvSpPr>
          <p:nvPr>
            <p:ph type="title"/>
          </p:nvPr>
        </p:nvSpPr>
        <p:spPr>
          <a:xfrm>
            <a:off x="457200" y="188640"/>
            <a:ext cx="8291264" cy="1142999"/>
          </a:xfrm>
          <a:ln>
            <a:noFill/>
          </a:ln>
        </p:spPr>
        <p:style>
          <a:lnRef idx="2">
            <a:schemeClr val="accent1"/>
          </a:lnRef>
          <a:fillRef idx="1">
            <a:schemeClr val="lt1"/>
          </a:fillRef>
          <a:effectRef idx="0">
            <a:schemeClr val="accent1"/>
          </a:effectRef>
          <a:fontRef idx="minor">
            <a:schemeClr val="dk1"/>
          </a:fontRef>
        </p:style>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rtl="1"/>
            <a:r>
              <a:rPr lang="fa-IR"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rPr>
              <a:t>کیسه تهویه وابسته به جریان گاز </a:t>
            </a:r>
            <a:endParaRPr lang="en-GB" sz="5400" b="1" spc="50" baseline="-2500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539552" y="1760557"/>
            <a:ext cx="8219256" cy="4525963"/>
          </a:xfrm>
        </p:spPr>
        <p:style>
          <a:lnRef idx="2">
            <a:schemeClr val="accent1"/>
          </a:lnRef>
          <a:fillRef idx="1">
            <a:schemeClr val="lt1"/>
          </a:fillRef>
          <a:effectRef idx="0">
            <a:schemeClr val="accent1"/>
          </a:effectRef>
          <a:fontRef idx="minor">
            <a:schemeClr val="dk1"/>
          </a:fontRef>
        </p:style>
        <p:txBody>
          <a:bodyPr>
            <a:normAutofit lnSpcReduction="10000"/>
          </a:bodyPr>
          <a:lstStyle/>
          <a:p>
            <a:pPr algn="r" rtl="1">
              <a:buClr>
                <a:srgbClr val="FF0000"/>
              </a:buClr>
              <a:buNone/>
            </a:pPr>
            <a:r>
              <a:rPr lang="fa-IR" sz="5400" b="1" dirty="0">
                <a:solidFill>
                  <a:srgbClr val="C00000"/>
                </a:solidFill>
                <a:cs typeface="B Nazanin" panose="00000400000000000000" pitchFamily="2" charset="-78"/>
              </a:rPr>
              <a:t>معایب</a:t>
            </a:r>
            <a:endParaRPr lang="en-GB" sz="6000" b="1" dirty="0">
              <a:solidFill>
                <a:srgbClr val="C00000"/>
              </a:solidFill>
              <a:cs typeface="B Nazanin" panose="00000400000000000000" pitchFamily="2" charset="-78"/>
            </a:endParaRPr>
          </a:p>
          <a:p>
            <a:pPr algn="r" rtl="1">
              <a:buClr>
                <a:srgbClr val="FF0000"/>
              </a:buClr>
            </a:pPr>
            <a:r>
              <a:rPr lang="fa-IR" sz="3600" b="1" dirty="0"/>
              <a:t>برای متسع شدن نیاز به منبع گاز دارد.</a:t>
            </a:r>
            <a:endParaRPr lang="en-GB" sz="3600" b="1" dirty="0"/>
          </a:p>
          <a:p>
            <a:pPr algn="r" rtl="1">
              <a:buClr>
                <a:srgbClr val="FF0000"/>
              </a:buClr>
            </a:pPr>
            <a:r>
              <a:rPr lang="fa-IR" sz="3600" b="1" dirty="0"/>
              <a:t>معمولاً فاقد دریچه فشار شکن است.</a:t>
            </a:r>
            <a:endParaRPr lang="en-GB" sz="3600" b="1" dirty="0"/>
          </a:p>
          <a:p>
            <a:pPr algn="r" rtl="1">
              <a:buClr>
                <a:srgbClr val="FF0000"/>
              </a:buClr>
            </a:pPr>
            <a:r>
              <a:rPr lang="fa-IR" sz="3600" b="1" dirty="0"/>
              <a:t>به منظور حصول اطمینان از میزان فشار وارده به بیمار، باید فشار سنج به آن وصل شود.</a:t>
            </a:r>
          </a:p>
          <a:p>
            <a:pPr algn="r" rtl="1">
              <a:buClr>
                <a:srgbClr val="FF0000"/>
              </a:buClr>
            </a:pPr>
            <a:r>
              <a:rPr lang="fa-IR" sz="3600" b="1" dirty="0"/>
              <a:t>بـرای این کـه متسع شود بایـد ماسک آن کاملاً به صورت بچسبد.</a:t>
            </a:r>
            <a:endParaRPr lang="en-GB" sz="3600" b="1" dirty="0"/>
          </a:p>
        </p:txBody>
      </p:sp>
      <p:sp>
        <p:nvSpPr>
          <p:cNvPr id="5" name="Title 1"/>
          <p:cNvSpPr>
            <a:spLocks noGrp="1"/>
          </p:cNvSpPr>
          <p:nvPr>
            <p:ph type="title"/>
          </p:nvPr>
        </p:nvSpPr>
        <p:spPr>
          <a:xfrm>
            <a:off x="457200" y="188640"/>
            <a:ext cx="8291264" cy="1142999"/>
          </a:xfrm>
          <a:ln>
            <a:noFill/>
          </a:ln>
        </p:spPr>
        <p:style>
          <a:lnRef idx="2">
            <a:schemeClr val="accent1"/>
          </a:lnRef>
          <a:fillRef idx="1">
            <a:schemeClr val="lt1"/>
          </a:fillRef>
          <a:effectRef idx="0">
            <a:schemeClr val="accent1"/>
          </a:effectRef>
          <a:fontRef idx="minor">
            <a:schemeClr val="dk1"/>
          </a:fontRef>
        </p:style>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rtl="1"/>
            <a:r>
              <a:rPr lang="fa-IR"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rPr>
              <a:t>کیسه تهویه وابسته به جریان گاز </a:t>
            </a:r>
            <a:endParaRPr lang="en-GB" sz="5400" b="1" spc="50" baseline="-2500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endParaRPr>
          </a:p>
        </p:txBody>
      </p:sp>
    </p:spTree>
    <p:extLst>
      <p:ext uri="{BB962C8B-B14F-4D97-AF65-F5344CB8AC3E}">
        <p14:creationId xmlns:p14="http://schemas.microsoft.com/office/powerpoint/2010/main" val="143205312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095375" y="1705694"/>
            <a:ext cx="6953250" cy="4819650"/>
          </a:xfrm>
          <a:prstGeom prst="rect">
            <a:avLst/>
          </a:prstGeom>
        </p:spPr>
      </p:pic>
      <p:sp>
        <p:nvSpPr>
          <p:cNvPr id="5" name="Title 1"/>
          <p:cNvSpPr>
            <a:spLocks noGrp="1"/>
          </p:cNvSpPr>
          <p:nvPr>
            <p:ph type="title"/>
          </p:nvPr>
        </p:nvSpPr>
        <p:spPr>
          <a:xfrm>
            <a:off x="467544" y="200025"/>
            <a:ext cx="8280920" cy="1131614"/>
          </a:xfrm>
          <a:ln>
            <a:noFill/>
          </a:ln>
        </p:spPr>
        <p:style>
          <a:lnRef idx="2">
            <a:schemeClr val="accent1"/>
          </a:lnRef>
          <a:fillRef idx="1">
            <a:schemeClr val="lt1"/>
          </a:fillRef>
          <a:effectRef idx="0">
            <a:schemeClr val="accent1"/>
          </a:effectRef>
          <a:fontRef idx="minor">
            <a:schemeClr val="dk1"/>
          </a:fontRef>
        </p:style>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rtl="1"/>
            <a:r>
              <a:rPr lang="fa-IR" sz="7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rPr>
              <a:t>ابزار احیای </a:t>
            </a:r>
            <a:r>
              <a:rPr lang="en-US" sz="7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rPr>
              <a:t>T</a:t>
            </a:r>
            <a:r>
              <a:rPr lang="fa-IR" sz="7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rPr>
              <a:t> </a:t>
            </a:r>
            <a:endParaRPr lang="en-GB" sz="7200" b="1" spc="50" baseline="-2500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endParaRPr>
          </a:p>
        </p:txBody>
      </p:sp>
    </p:spTree>
    <p:extLst>
      <p:ext uri="{BB962C8B-B14F-4D97-AF65-F5344CB8AC3E}">
        <p14:creationId xmlns:p14="http://schemas.microsoft.com/office/powerpoint/2010/main" val="30463589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dirty="0"/>
              <a:t>تجهیزات ساکشن </a:t>
            </a:r>
            <a:r>
              <a:rPr lang="en-US" dirty="0"/>
              <a:t/>
            </a:r>
            <a:br>
              <a:rPr lang="en-US" dirty="0"/>
            </a:br>
            <a:endParaRPr lang="en-US" dirty="0"/>
          </a:p>
        </p:txBody>
      </p:sp>
      <p:sp>
        <p:nvSpPr>
          <p:cNvPr id="3" name="Content Placeholder 2"/>
          <p:cNvSpPr>
            <a:spLocks noGrp="1"/>
          </p:cNvSpPr>
          <p:nvPr>
            <p:ph idx="1"/>
          </p:nvPr>
        </p:nvSpPr>
        <p:spPr/>
        <p:txBody>
          <a:bodyPr/>
          <a:lstStyle/>
          <a:p>
            <a:pPr algn="r" rtl="1"/>
            <a:r>
              <a:rPr lang="fa-IR" dirty="0"/>
              <a:t>پوار</a:t>
            </a:r>
            <a:endParaRPr lang="en-US" dirty="0"/>
          </a:p>
          <a:p>
            <a:pPr algn="r" rtl="1"/>
            <a:r>
              <a:rPr lang="fa-IR" dirty="0"/>
              <a:t> ساکشن مکانیکی و لوله آن </a:t>
            </a:r>
            <a:endParaRPr lang="en-US" dirty="0"/>
          </a:p>
          <a:p>
            <a:pPr algn="r" rtl="1"/>
            <a:r>
              <a:rPr lang="fa-IR" dirty="0"/>
              <a:t>کاتتر ساکشن با شمارههای </a:t>
            </a:r>
            <a:r>
              <a:rPr lang="en-US" dirty="0"/>
              <a:t>F 5 </a:t>
            </a:r>
            <a:r>
              <a:rPr lang="fa-IR" dirty="0"/>
              <a:t>یا </a:t>
            </a:r>
            <a:r>
              <a:rPr lang="en-US" dirty="0"/>
              <a:t>F 6 ،F 10 ،F 12</a:t>
            </a:r>
            <a:r>
              <a:rPr lang="fa-IR" dirty="0"/>
              <a:t>و </a:t>
            </a:r>
            <a:r>
              <a:rPr lang="en-US" dirty="0"/>
              <a:t>F 14 </a:t>
            </a:r>
          </a:p>
          <a:p>
            <a:pPr algn="r" rtl="1"/>
            <a:r>
              <a:rPr lang="fa-IR" dirty="0"/>
              <a:t>لوله دهانی معدی </a:t>
            </a:r>
            <a:r>
              <a:rPr lang="en-US" dirty="0"/>
              <a:t>F 8 </a:t>
            </a:r>
            <a:endParaRPr lang="fa-IR" dirty="0"/>
          </a:p>
          <a:p>
            <a:pPr algn="r" rtl="1"/>
            <a:r>
              <a:rPr lang="fa-IR" dirty="0"/>
              <a:t>سرنگ20 سی سی</a:t>
            </a:r>
            <a:endParaRPr lang="en-US" dirty="0"/>
          </a:p>
          <a:p>
            <a:pPr algn="r" rtl="1"/>
            <a:r>
              <a:rPr lang="fa-IR" dirty="0"/>
              <a:t>مکنده نای</a:t>
            </a:r>
            <a:endParaRPr lang="en-US" dirty="0"/>
          </a:p>
          <a:p>
            <a:endParaRPr lang="en-US" dirty="0"/>
          </a:p>
        </p:txBody>
      </p:sp>
    </p:spTree>
    <p:extLst>
      <p:ext uri="{BB962C8B-B14F-4D97-AF65-F5344CB8AC3E}">
        <p14:creationId xmlns:p14="http://schemas.microsoft.com/office/powerpoint/2010/main" val="170547413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23528" y="1571612"/>
            <a:ext cx="8391876" cy="4525963"/>
          </a:xfrm>
        </p:spPr>
        <p:style>
          <a:lnRef idx="2">
            <a:schemeClr val="accent1"/>
          </a:lnRef>
          <a:fillRef idx="1">
            <a:schemeClr val="lt1"/>
          </a:fillRef>
          <a:effectRef idx="0">
            <a:schemeClr val="accent1"/>
          </a:effectRef>
          <a:fontRef idx="minor">
            <a:schemeClr val="dk1"/>
          </a:fontRef>
        </p:style>
        <p:txBody>
          <a:bodyPr rIns="365760">
            <a:normAutofit/>
          </a:bodyPr>
          <a:lstStyle/>
          <a:p>
            <a:pPr marL="0" indent="0" algn="r" rtl="1">
              <a:buClr>
                <a:srgbClr val="FF0000"/>
              </a:buClr>
              <a:buNone/>
            </a:pPr>
            <a:r>
              <a:rPr lang="fa-IR" sz="5400" b="1" dirty="0">
                <a:solidFill>
                  <a:srgbClr val="C00000"/>
                </a:solidFill>
                <a:cs typeface="B Nazanin" panose="00000400000000000000" pitchFamily="2" charset="-78"/>
              </a:rPr>
              <a:t>مزایا</a:t>
            </a:r>
          </a:p>
          <a:p>
            <a:pPr algn="r" rtl="1">
              <a:buClr>
                <a:srgbClr val="FF0000"/>
              </a:buClr>
            </a:pPr>
            <a:r>
              <a:rPr lang="fa-IR" sz="4400" b="1" dirty="0"/>
              <a:t>فشار یک نواخت.</a:t>
            </a:r>
          </a:p>
          <a:p>
            <a:pPr algn="r" rtl="1">
              <a:buClr>
                <a:srgbClr val="FF0000"/>
              </a:buClr>
            </a:pPr>
            <a:r>
              <a:rPr lang="fa-IR" sz="4400" b="1" dirty="0"/>
              <a:t>کنترل مطمئن </a:t>
            </a:r>
            <a:r>
              <a:rPr lang="en-US" sz="4400" b="1" dirty="0"/>
              <a:t>PIP</a:t>
            </a:r>
            <a:r>
              <a:rPr lang="fa-IR" sz="4400" b="1" dirty="0"/>
              <a:t> و </a:t>
            </a:r>
            <a:r>
              <a:rPr lang="en-US" sz="4400" b="1" dirty="0"/>
              <a:t>PEEP</a:t>
            </a:r>
            <a:r>
              <a:rPr lang="fa-IR" sz="4400" b="1" dirty="0"/>
              <a:t>.</a:t>
            </a:r>
          </a:p>
          <a:p>
            <a:pPr algn="r" rtl="1">
              <a:buClr>
                <a:srgbClr val="FF0000"/>
              </a:buClr>
            </a:pPr>
            <a:r>
              <a:rPr lang="fa-IR" sz="4400" b="1" dirty="0"/>
              <a:t>تأ مین مطمئن اکسیژن 100%</a:t>
            </a:r>
          </a:p>
          <a:p>
            <a:pPr algn="r" rtl="1">
              <a:buClr>
                <a:srgbClr val="FF0000"/>
              </a:buClr>
            </a:pPr>
            <a:r>
              <a:rPr lang="fa-IR" sz="4400" b="1" dirty="0"/>
              <a:t>عدم خستگی کاربر.</a:t>
            </a:r>
            <a:endParaRPr lang="en-GB" sz="4400" b="1" dirty="0"/>
          </a:p>
        </p:txBody>
      </p:sp>
      <p:sp>
        <p:nvSpPr>
          <p:cNvPr id="5" name="Title 1"/>
          <p:cNvSpPr>
            <a:spLocks noGrp="1"/>
          </p:cNvSpPr>
          <p:nvPr>
            <p:ph type="title"/>
          </p:nvPr>
        </p:nvSpPr>
        <p:spPr>
          <a:xfrm>
            <a:off x="467544" y="200025"/>
            <a:ext cx="8280920" cy="1131614"/>
          </a:xfrm>
          <a:ln>
            <a:noFill/>
          </a:ln>
        </p:spPr>
        <p:style>
          <a:lnRef idx="2">
            <a:schemeClr val="accent1"/>
          </a:lnRef>
          <a:fillRef idx="1">
            <a:schemeClr val="lt1"/>
          </a:fillRef>
          <a:effectRef idx="0">
            <a:schemeClr val="accent1"/>
          </a:effectRef>
          <a:fontRef idx="minor">
            <a:schemeClr val="dk1"/>
          </a:fontRef>
        </p:style>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rtl="1"/>
            <a:r>
              <a:rPr lang="fa-IR" sz="7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rPr>
              <a:t>ابزار احیای </a:t>
            </a:r>
            <a:r>
              <a:rPr lang="en-US" sz="7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rPr>
              <a:t>T</a:t>
            </a:r>
            <a:r>
              <a:rPr lang="fa-IR" sz="7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rPr>
              <a:t> </a:t>
            </a:r>
            <a:endParaRPr lang="en-GB" sz="7200" b="1" spc="50" baseline="-2500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endParaRPr>
          </a:p>
        </p:txBody>
      </p:sp>
    </p:spTree>
    <p:extLst>
      <p:ext uri="{BB962C8B-B14F-4D97-AF65-F5344CB8AC3E}">
        <p14:creationId xmlns:p14="http://schemas.microsoft.com/office/powerpoint/2010/main" val="40165307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28596" y="1571612"/>
            <a:ext cx="8229600" cy="4881724"/>
          </a:xfrm>
        </p:spPr>
        <p:style>
          <a:lnRef idx="2">
            <a:schemeClr val="accent1"/>
          </a:lnRef>
          <a:fillRef idx="1">
            <a:schemeClr val="lt1"/>
          </a:fillRef>
          <a:effectRef idx="0">
            <a:schemeClr val="accent1"/>
          </a:effectRef>
          <a:fontRef idx="minor">
            <a:schemeClr val="dk1"/>
          </a:fontRef>
        </p:style>
        <p:txBody>
          <a:bodyPr>
            <a:normAutofit/>
          </a:bodyPr>
          <a:lstStyle/>
          <a:p>
            <a:pPr algn="r" rtl="1">
              <a:buClr>
                <a:srgbClr val="FF0000"/>
              </a:buClr>
              <a:buNone/>
            </a:pPr>
            <a:r>
              <a:rPr lang="fa-IR" sz="5400" b="1" dirty="0">
                <a:solidFill>
                  <a:srgbClr val="C00000"/>
                </a:solidFill>
                <a:cs typeface="B Nazanin" panose="00000400000000000000" pitchFamily="2" charset="-78"/>
              </a:rPr>
              <a:t>معایب</a:t>
            </a:r>
            <a:endParaRPr lang="en-GB" sz="5400" b="1" dirty="0">
              <a:solidFill>
                <a:srgbClr val="C00000"/>
              </a:solidFill>
              <a:cs typeface="B Nazanin" panose="00000400000000000000" pitchFamily="2" charset="-78"/>
            </a:endParaRPr>
          </a:p>
          <a:p>
            <a:pPr algn="r" rtl="1">
              <a:buClr>
                <a:srgbClr val="FF0000"/>
              </a:buClr>
            </a:pPr>
            <a:r>
              <a:rPr lang="fa-IR" sz="3000" b="1" dirty="0"/>
              <a:t>نیاز به منبع گاز فشرده دارد.</a:t>
            </a:r>
          </a:p>
          <a:p>
            <a:pPr algn="r" rtl="1">
              <a:buClr>
                <a:srgbClr val="FF0000"/>
              </a:buClr>
            </a:pPr>
            <a:r>
              <a:rPr lang="fa-IR" sz="3000" b="1" dirty="0"/>
              <a:t>برای این که ریه ها را باز نماید باید ماسک آن کاملاً به صورت بچسبد.</a:t>
            </a:r>
          </a:p>
          <a:p>
            <a:pPr algn="r" rtl="1">
              <a:buClr>
                <a:srgbClr val="FF0000"/>
              </a:buClr>
            </a:pPr>
            <a:r>
              <a:rPr lang="fa-IR" sz="3000" b="1" dirty="0"/>
              <a:t>به کمپلیانس ریه ها نمی توان پی برد.</a:t>
            </a:r>
          </a:p>
          <a:p>
            <a:pPr algn="r" rtl="1">
              <a:buClr>
                <a:srgbClr val="FF0000"/>
              </a:buClr>
            </a:pPr>
            <a:r>
              <a:rPr lang="fa-IR" sz="3000" b="1" dirty="0"/>
              <a:t>قبل از استفاده نیاز به تنظیم میزان فشارهای مورد نیاز دارد.</a:t>
            </a:r>
          </a:p>
          <a:p>
            <a:pPr algn="r" rtl="1">
              <a:buClr>
                <a:srgbClr val="FF0000"/>
              </a:buClr>
            </a:pPr>
            <a:r>
              <a:rPr lang="fa-IR" sz="3000" b="1" dirty="0"/>
              <a:t>تغییر فشارهای فوق حین استفاده مشکل است.</a:t>
            </a:r>
          </a:p>
          <a:p>
            <a:pPr algn="r" rtl="1">
              <a:buClr>
                <a:srgbClr val="FF0000"/>
              </a:buClr>
            </a:pPr>
            <a:r>
              <a:rPr lang="fa-IR" sz="3000" b="1" dirty="0"/>
              <a:t>خطر افزایش زمان دم وجود دارد.</a:t>
            </a:r>
          </a:p>
          <a:p>
            <a:pPr algn="r" rtl="1">
              <a:buClr>
                <a:srgbClr val="FF0000"/>
              </a:buClr>
            </a:pPr>
            <a:endParaRPr lang="en-GB" sz="3000" b="1" dirty="0">
              <a:cs typeface="B Nazanin" panose="00000400000000000000" pitchFamily="2" charset="-78"/>
            </a:endParaRPr>
          </a:p>
          <a:p>
            <a:pPr>
              <a:buClr>
                <a:srgbClr val="FF0000"/>
              </a:buClr>
            </a:pPr>
            <a:endParaRPr lang="en-GB" sz="3000" b="1" dirty="0">
              <a:cs typeface="B Nazanin" panose="00000400000000000000" pitchFamily="2" charset="-78"/>
            </a:endParaRPr>
          </a:p>
          <a:p>
            <a:pPr>
              <a:buClr>
                <a:srgbClr val="FF0000"/>
              </a:buClr>
            </a:pPr>
            <a:endParaRPr lang="en-GB" sz="3000" b="1" dirty="0">
              <a:cs typeface="B Nazanin" panose="00000400000000000000" pitchFamily="2" charset="-78"/>
            </a:endParaRPr>
          </a:p>
        </p:txBody>
      </p:sp>
      <p:sp>
        <p:nvSpPr>
          <p:cNvPr id="5" name="Title 1"/>
          <p:cNvSpPr>
            <a:spLocks noGrp="1"/>
          </p:cNvSpPr>
          <p:nvPr>
            <p:ph type="title"/>
          </p:nvPr>
        </p:nvSpPr>
        <p:spPr>
          <a:xfrm>
            <a:off x="467544" y="200025"/>
            <a:ext cx="8280920" cy="1131614"/>
          </a:xfrm>
          <a:ln>
            <a:noFill/>
          </a:ln>
        </p:spPr>
        <p:style>
          <a:lnRef idx="2">
            <a:schemeClr val="accent1"/>
          </a:lnRef>
          <a:fillRef idx="1">
            <a:schemeClr val="lt1"/>
          </a:fillRef>
          <a:effectRef idx="0">
            <a:schemeClr val="accent1"/>
          </a:effectRef>
          <a:fontRef idx="minor">
            <a:schemeClr val="dk1"/>
          </a:fontRef>
        </p:style>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rtl="1"/>
            <a:r>
              <a:rPr lang="fa-IR" sz="7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rPr>
              <a:t>ابزار احیای </a:t>
            </a:r>
            <a:r>
              <a:rPr lang="en-US" sz="7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rPr>
              <a:t>T</a:t>
            </a:r>
            <a:r>
              <a:rPr lang="fa-IR" sz="7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rPr>
              <a:t> </a:t>
            </a:r>
            <a:endParaRPr lang="en-GB" sz="7200" b="1" spc="50" baseline="-2500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endParaRPr>
          </a:p>
        </p:txBody>
      </p:sp>
    </p:spTree>
    <p:extLst>
      <p:ext uri="{BB962C8B-B14F-4D97-AF65-F5344CB8AC3E}">
        <p14:creationId xmlns:p14="http://schemas.microsoft.com/office/powerpoint/2010/main" val="214912838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rtl="1"/>
            <a:r>
              <a:rPr lang="fa-IR" sz="7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rPr>
              <a:t>کیسه تهویه پشتیبان</a:t>
            </a:r>
            <a:endParaRPr lang="en-GB" sz="7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endParaRPr>
          </a:p>
        </p:txBody>
      </p:sp>
      <p:sp>
        <p:nvSpPr>
          <p:cNvPr id="3" name="Content Placeholder 2"/>
          <p:cNvSpPr>
            <a:spLocks noGrp="1"/>
          </p:cNvSpPr>
          <p:nvPr>
            <p:ph idx="1"/>
          </p:nvPr>
        </p:nvSpPr>
        <p:spPr>
          <a:xfrm>
            <a:off x="457200" y="2000240"/>
            <a:ext cx="8229600" cy="4525963"/>
          </a:xfrm>
        </p:spPr>
        <p:style>
          <a:lnRef idx="2">
            <a:schemeClr val="accent1"/>
          </a:lnRef>
          <a:fillRef idx="1">
            <a:schemeClr val="lt1"/>
          </a:fillRef>
          <a:effectRef idx="0">
            <a:schemeClr val="accent1"/>
          </a:effectRef>
          <a:fontRef idx="minor">
            <a:schemeClr val="dk1"/>
          </a:fontRef>
        </p:style>
        <p:txBody>
          <a:bodyPr tIns="274320" rIns="182880">
            <a:normAutofit/>
          </a:bodyPr>
          <a:lstStyle/>
          <a:p>
            <a:pPr marL="0" indent="0" algn="r" rtl="1">
              <a:buNone/>
            </a:pPr>
            <a:r>
              <a:rPr lang="fa-IR" sz="4800" b="1" dirty="0"/>
              <a:t>همیشه یک کیسه تهویه خود گشا بـه عنوان پشتیبان در دسترس خود قـرار دهید زیرا ممکن است منبع گاز فشرده از کار باز ایستد یا ابزار احیای </a:t>
            </a:r>
            <a:r>
              <a:rPr lang="en-US" sz="4800" b="1" dirty="0"/>
              <a:t>T</a:t>
            </a:r>
            <a:r>
              <a:rPr lang="fa-IR" sz="4800" b="1" dirty="0"/>
              <a:t> خراب شود.</a:t>
            </a:r>
            <a:endParaRPr lang="en-GB" sz="4800" b="1"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fa-IR" sz="8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rPr>
              <a:t>حجم کیسه تهویه</a:t>
            </a:r>
            <a:endParaRPr lang="en-GB" sz="8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endParaRPr>
          </a:p>
        </p:txBody>
      </p:sp>
      <p:sp>
        <p:nvSpPr>
          <p:cNvPr id="3" name="Content Placeholder 2"/>
          <p:cNvSpPr>
            <a:spLocks noGrp="1"/>
          </p:cNvSpPr>
          <p:nvPr>
            <p:ph idx="1"/>
          </p:nvPr>
        </p:nvSpPr>
        <p:spPr>
          <a:xfrm>
            <a:off x="457200" y="1903433"/>
            <a:ext cx="8229600" cy="3973839"/>
          </a:xfrm>
        </p:spPr>
        <p:style>
          <a:lnRef idx="2">
            <a:schemeClr val="accent1"/>
          </a:lnRef>
          <a:fillRef idx="1">
            <a:schemeClr val="lt1"/>
          </a:fillRef>
          <a:effectRef idx="0">
            <a:schemeClr val="accent1"/>
          </a:effectRef>
          <a:fontRef idx="minor">
            <a:schemeClr val="dk1"/>
          </a:fontRef>
        </p:style>
        <p:txBody>
          <a:bodyPr tIns="274320">
            <a:noAutofit/>
          </a:bodyPr>
          <a:lstStyle/>
          <a:p>
            <a:pPr algn="r" rtl="1">
              <a:buClr>
                <a:srgbClr val="FF0000"/>
              </a:buClr>
              <a:buFont typeface="Wingdings" pitchFamily="2" charset="2"/>
              <a:buChar char="v"/>
            </a:pPr>
            <a:r>
              <a:rPr lang="fa-IR" sz="4600" b="1" dirty="0"/>
              <a:t>در نوزادان، حجم کیسه تهویه باید بین 200 تا 750 میلی لیتـر بـاشد. نـوزادان سررس برای هر بـار تهویه فقط 25-10 میلی لیتر نیاز دارند (6-4 م.ل/ کیلو).</a:t>
            </a:r>
            <a:endParaRPr lang="en-GB" sz="4600" b="1"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6672"/>
            <a:ext cx="8229600" cy="1143000"/>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rtl="1"/>
            <a:r>
              <a:rPr lang="fa-IR" sz="4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rPr>
              <a:t>قابلیت کنترل </a:t>
            </a:r>
            <a:r>
              <a:rPr lang="en-US" sz="4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rPr>
              <a:t>PIP</a:t>
            </a:r>
            <a:r>
              <a:rPr lang="fa-IR" sz="4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rPr>
              <a:t>، </a:t>
            </a:r>
            <a:r>
              <a:rPr lang="en-US" sz="4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rPr>
              <a:t>PEEP</a:t>
            </a:r>
            <a:r>
              <a:rPr lang="fa-IR" sz="4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rPr>
              <a:t>، و زمان دم</a:t>
            </a:r>
            <a:endParaRPr lang="en-GB" sz="4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endParaRPr>
          </a:p>
        </p:txBody>
      </p:sp>
      <p:sp>
        <p:nvSpPr>
          <p:cNvPr id="3" name="Content Placeholder 2"/>
          <p:cNvSpPr>
            <a:spLocks noGrp="1"/>
          </p:cNvSpPr>
          <p:nvPr>
            <p:ph idx="1"/>
          </p:nvPr>
        </p:nvSpPr>
        <p:spPr>
          <a:xfrm>
            <a:off x="457200" y="1916832"/>
            <a:ext cx="8229600" cy="4176464"/>
          </a:xfrm>
        </p:spPr>
        <p:style>
          <a:lnRef idx="2">
            <a:schemeClr val="accent1"/>
          </a:lnRef>
          <a:fillRef idx="1">
            <a:schemeClr val="lt1"/>
          </a:fillRef>
          <a:effectRef idx="0">
            <a:schemeClr val="accent1"/>
          </a:effectRef>
          <a:fontRef idx="minor">
            <a:schemeClr val="dk1"/>
          </a:fontRef>
        </p:style>
        <p:txBody>
          <a:bodyPr tIns="182880">
            <a:noAutofit/>
          </a:bodyPr>
          <a:lstStyle/>
          <a:p>
            <a:pPr algn="r" rtl="1">
              <a:buClr>
                <a:srgbClr val="FF0000"/>
              </a:buClr>
            </a:pPr>
            <a:r>
              <a:rPr lang="fa-IR" sz="3600" dirty="0"/>
              <a:t>کیسه های تهویه خود گشا، بدون اتصال دریچه مخصوص قادر به ایجاد </a:t>
            </a:r>
            <a:r>
              <a:rPr lang="en-US" sz="3600" dirty="0"/>
              <a:t>PEEP</a:t>
            </a:r>
            <a:r>
              <a:rPr lang="fa-IR" sz="3600" dirty="0"/>
              <a:t> نمی باشند.</a:t>
            </a:r>
          </a:p>
          <a:p>
            <a:pPr algn="r" rtl="1">
              <a:buClr>
                <a:srgbClr val="FF0000"/>
              </a:buClr>
            </a:pPr>
            <a:r>
              <a:rPr lang="fa-IR" sz="3600" dirty="0"/>
              <a:t>اتصال فشار سنج برای پی بردن به میزان </a:t>
            </a:r>
            <a:r>
              <a:rPr lang="en-US" sz="3600" dirty="0"/>
              <a:t>PIP</a:t>
            </a:r>
            <a:r>
              <a:rPr lang="fa-IR" sz="3600" dirty="0"/>
              <a:t> و </a:t>
            </a:r>
            <a:r>
              <a:rPr lang="en-US" sz="3600" dirty="0"/>
              <a:t>PEEP</a:t>
            </a:r>
            <a:r>
              <a:rPr lang="fa-IR" sz="3600" dirty="0"/>
              <a:t> مفید است.</a:t>
            </a:r>
          </a:p>
          <a:p>
            <a:pPr algn="r" rtl="1">
              <a:buClr>
                <a:srgbClr val="FF0000"/>
              </a:buClr>
            </a:pPr>
            <a:r>
              <a:rPr lang="fa-IR" sz="3600" dirty="0"/>
              <a:t>به منظور افزودن زمان دم می توان زمان فشردن کیسه را طولانی تر کرد.  </a:t>
            </a:r>
            <a:endParaRPr lang="en-GB" sz="3600" dirty="0"/>
          </a:p>
          <a:p>
            <a:pPr marL="0" indent="0">
              <a:buClr>
                <a:srgbClr val="FF0000"/>
              </a:buClr>
              <a:buNone/>
            </a:pPr>
            <a:endParaRPr lang="en-GB" sz="3600" b="1" dirty="0">
              <a:cs typeface="B Nazanin" panose="00000400000000000000" pitchFamily="2" charset="-78"/>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557808"/>
            <a:ext cx="8229600" cy="1143000"/>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fa-IR" sz="7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rPr>
              <a:t>آماده کردن کیسه تهویه</a:t>
            </a:r>
            <a:endParaRPr lang="en-GB" sz="7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endParaRPr>
          </a:p>
        </p:txBody>
      </p:sp>
      <p:sp>
        <p:nvSpPr>
          <p:cNvPr id="3" name="Content Placeholder 2"/>
          <p:cNvSpPr>
            <a:spLocks noGrp="1"/>
          </p:cNvSpPr>
          <p:nvPr>
            <p:ph idx="1"/>
          </p:nvPr>
        </p:nvSpPr>
        <p:spPr>
          <a:xfrm>
            <a:off x="457200" y="2406919"/>
            <a:ext cx="8229600" cy="2678265"/>
          </a:xfrm>
        </p:spPr>
        <p:style>
          <a:lnRef idx="1">
            <a:schemeClr val="accent2"/>
          </a:lnRef>
          <a:fillRef idx="2">
            <a:schemeClr val="accent2"/>
          </a:fillRef>
          <a:effectRef idx="1">
            <a:schemeClr val="accent2"/>
          </a:effectRef>
          <a:fontRef idx="minor">
            <a:schemeClr val="dk1"/>
          </a:fontRef>
        </p:style>
        <p:txBody>
          <a:bodyPr tIns="182880" rIns="274320">
            <a:normAutofit fontScale="92500" lnSpcReduction="20000"/>
          </a:bodyPr>
          <a:lstStyle/>
          <a:p>
            <a:pPr algn="r" rtl="1">
              <a:buClr>
                <a:srgbClr val="FF0000"/>
              </a:buClr>
            </a:pPr>
            <a:r>
              <a:rPr lang="fa-IR" sz="4800" b="1" dirty="0">
                <a:cs typeface="B Nazanin" panose="00000400000000000000" pitchFamily="2" charset="-78"/>
              </a:rPr>
              <a:t>قطعات را به یکدیگر وصل کنید.</a:t>
            </a:r>
          </a:p>
          <a:p>
            <a:pPr algn="r" rtl="1">
              <a:buClr>
                <a:srgbClr val="FF0000"/>
              </a:buClr>
            </a:pPr>
            <a:r>
              <a:rPr lang="fa-IR" sz="4800" b="1" dirty="0">
                <a:cs typeface="B Nazanin" panose="00000400000000000000" pitchFamily="2" charset="-78"/>
              </a:rPr>
              <a:t>کیسه تهویه را امتحان کنید.</a:t>
            </a:r>
            <a:endParaRPr lang="en-GB" sz="4800" b="1" dirty="0">
              <a:cs typeface="B Nazanin" panose="00000400000000000000" pitchFamily="2" charset="-78"/>
            </a:endParaRPr>
          </a:p>
          <a:p>
            <a:pPr marL="0" indent="0">
              <a:buClr>
                <a:srgbClr val="FF0000"/>
              </a:buClr>
              <a:buNone/>
            </a:pPr>
            <a:endParaRPr lang="en-GB" sz="4800" b="1" dirty="0">
              <a:cs typeface="B Nazanin" panose="00000400000000000000" pitchFamily="2" charset="-78"/>
            </a:endParaRPr>
          </a:p>
        </p:txBody>
      </p:sp>
    </p:spTree>
    <p:extLst>
      <p:ext uri="{BB962C8B-B14F-4D97-AF65-F5344CB8AC3E}">
        <p14:creationId xmlns:p14="http://schemas.microsoft.com/office/powerpoint/2010/main" val="47557980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noFill/>
          </a:ln>
        </p:spPr>
        <p:style>
          <a:lnRef idx="2">
            <a:schemeClr val="accent2"/>
          </a:lnRef>
          <a:fillRef idx="1">
            <a:schemeClr val="lt1"/>
          </a:fillRef>
          <a:effectRef idx="0">
            <a:schemeClr val="accent2"/>
          </a:effectRef>
          <a:fontRef idx="minor">
            <a:schemeClr val="dk1"/>
          </a:fontRef>
        </p:style>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rtl="1"/>
            <a:r>
              <a:rPr lang="fa-IR"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rPr>
              <a:t>اقدامات لازم قبل از شروع </a:t>
            </a:r>
            <a:r>
              <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rPr>
              <a:t>PPV</a:t>
            </a:r>
            <a:endParaRPr lang="en-GB"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endParaRPr>
          </a:p>
        </p:txBody>
      </p:sp>
      <p:sp>
        <p:nvSpPr>
          <p:cNvPr id="3" name="Content Placeholder 2"/>
          <p:cNvSpPr>
            <a:spLocks noGrp="1"/>
          </p:cNvSpPr>
          <p:nvPr>
            <p:ph idx="1"/>
          </p:nvPr>
        </p:nvSpPr>
        <p:spPr>
          <a:xfrm>
            <a:off x="457200" y="1556792"/>
            <a:ext cx="8229600" cy="4392488"/>
          </a:xfrm>
        </p:spPr>
        <p:style>
          <a:lnRef idx="2">
            <a:schemeClr val="accent1"/>
          </a:lnRef>
          <a:fillRef idx="1">
            <a:schemeClr val="lt1"/>
          </a:fillRef>
          <a:effectRef idx="0">
            <a:schemeClr val="accent1"/>
          </a:effectRef>
          <a:fontRef idx="minor">
            <a:schemeClr val="dk1"/>
          </a:fontRef>
        </p:style>
        <p:txBody>
          <a:bodyPr tIns="182880" rIns="182880">
            <a:noAutofit/>
          </a:bodyPr>
          <a:lstStyle/>
          <a:p>
            <a:pPr algn="r" rtl="1">
              <a:buClr>
                <a:srgbClr val="FF0000"/>
              </a:buClr>
            </a:pPr>
            <a:r>
              <a:rPr lang="fa-IR" sz="4000" b="1" dirty="0">
                <a:latin typeface="Arial" panose="020B0604020202020204" pitchFamily="34" charset="0"/>
                <a:cs typeface="Arial" panose="020B0604020202020204" pitchFamily="34" charset="0"/>
              </a:rPr>
              <a:t>فرد دیگری را فرا بخوانید.</a:t>
            </a:r>
          </a:p>
          <a:p>
            <a:pPr algn="r" rtl="1">
              <a:buClr>
                <a:srgbClr val="FF0000"/>
              </a:buClr>
            </a:pPr>
            <a:r>
              <a:rPr lang="fa-IR" sz="4000" b="1" dirty="0">
                <a:latin typeface="Arial" panose="020B0604020202020204" pitchFamily="34" charset="0"/>
                <a:cs typeface="Arial" panose="020B0604020202020204" pitchFamily="34" charset="0"/>
              </a:rPr>
              <a:t>ماسک مناسب انتخاب کنید.</a:t>
            </a:r>
          </a:p>
          <a:p>
            <a:pPr algn="r" rtl="1">
              <a:buClr>
                <a:srgbClr val="FF0000"/>
              </a:buClr>
            </a:pPr>
            <a:r>
              <a:rPr lang="fa-IR" sz="4000" b="1" dirty="0">
                <a:latin typeface="Arial" panose="020B0604020202020204" pitchFamily="34" charset="0"/>
                <a:cs typeface="Arial" panose="020B0604020202020204" pitchFamily="34" charset="0"/>
              </a:rPr>
              <a:t>از باز بودن راه هوایی اطمینان حاصل نمایید.</a:t>
            </a:r>
          </a:p>
          <a:p>
            <a:pPr algn="r" rtl="1">
              <a:buClr>
                <a:srgbClr val="FF0000"/>
              </a:buClr>
            </a:pPr>
            <a:r>
              <a:rPr lang="fa-IR" sz="4000" b="1" dirty="0">
                <a:latin typeface="Arial" panose="020B0604020202020204" pitchFamily="34" charset="0"/>
                <a:cs typeface="Arial" panose="020B0604020202020204" pitchFamily="34" charset="0"/>
              </a:rPr>
              <a:t>سر را در وضعیت مناسب قرار دهید.</a:t>
            </a:r>
          </a:p>
          <a:p>
            <a:pPr algn="r" rtl="1">
              <a:buClr>
                <a:srgbClr val="FF0000"/>
              </a:buClr>
            </a:pPr>
            <a:r>
              <a:rPr lang="fa-IR" sz="4000" b="1" dirty="0">
                <a:latin typeface="Arial" panose="020B0604020202020204" pitchFamily="34" charset="0"/>
                <a:cs typeface="Arial" panose="020B0604020202020204" pitchFamily="34" charset="0"/>
              </a:rPr>
              <a:t>کنار یا بالای سر نوزاد بایستید.</a:t>
            </a:r>
            <a:endParaRPr lang="en-GB" sz="4000" b="1" dirty="0">
              <a:latin typeface="Arial" panose="020B0604020202020204" pitchFamily="34" charset="0"/>
              <a:cs typeface="Arial" panose="020B0604020202020204" pitchFamily="34" charset="0"/>
            </a:endParaRPr>
          </a:p>
          <a:p>
            <a:pPr marL="0" indent="0">
              <a:buClr>
                <a:srgbClr val="FF0000"/>
              </a:buClr>
              <a:buNone/>
            </a:pPr>
            <a:endParaRPr lang="en-GB" sz="4000" b="1" dirty="0">
              <a:cs typeface="B Nazanin" panose="00000400000000000000" pitchFamily="2" charset="-78"/>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476672"/>
            <a:ext cx="8229600" cy="1143000"/>
          </a:xfrm>
          <a:ln>
            <a:noFill/>
          </a:ln>
        </p:spPr>
        <p:style>
          <a:lnRef idx="2">
            <a:schemeClr val="accent2"/>
          </a:lnRef>
          <a:fillRef idx="1">
            <a:schemeClr val="lt1"/>
          </a:fillRef>
          <a:effectRef idx="0">
            <a:schemeClr val="accent2"/>
          </a:effectRef>
          <a:fontRef idx="minor">
            <a:schemeClr val="dk1"/>
          </a:fontRef>
        </p:style>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fa-IR"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rPr>
              <a:t>وضعیت درست برای تهویه کمکی</a:t>
            </a:r>
            <a:endPar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505581203"/>
              </p:ext>
            </p:extLst>
          </p:nvPr>
        </p:nvGraphicFramePr>
        <p:xfrm>
          <a:off x="1598613" y="2128862"/>
          <a:ext cx="5946775" cy="4108450"/>
        </p:xfrm>
        <a:graphic>
          <a:graphicData uri="http://schemas.openxmlformats.org/presentationml/2006/ole">
            <mc:AlternateContent xmlns:mc="http://schemas.openxmlformats.org/markup-compatibility/2006">
              <mc:Choice xmlns:v="urn:schemas-microsoft-com:vml" Requires="v">
                <p:oleObj spid="_x0000_s3187" name="Document" r:id="rId3" imgW="5946064" imgH="4108330" progId="Word.Document.12">
                  <p:embed/>
                </p:oleObj>
              </mc:Choice>
              <mc:Fallback>
                <p:oleObj name="Document" r:id="rId3" imgW="5946064" imgH="4108330" progId="Word.Document.12">
                  <p:embed/>
                  <p:pic>
                    <p:nvPicPr>
                      <p:cNvPr id="4" name="Object 3"/>
                      <p:cNvPicPr/>
                      <p:nvPr/>
                    </p:nvPicPr>
                    <p:blipFill>
                      <a:blip r:embed="rId4"/>
                      <a:stretch>
                        <a:fillRect/>
                      </a:stretch>
                    </p:blipFill>
                    <p:spPr>
                      <a:xfrm>
                        <a:off x="1598613" y="2128862"/>
                        <a:ext cx="5946775" cy="4108450"/>
                      </a:xfrm>
                      <a:prstGeom prst="rect">
                        <a:avLst/>
                      </a:prstGeom>
                    </p:spPr>
                  </p:pic>
                </p:oleObj>
              </mc:Fallback>
            </mc:AlternateContent>
          </a:graphicData>
        </a:graphic>
      </p:graphicFrame>
    </p:spTree>
    <p:extLst>
      <p:ext uri="{BB962C8B-B14F-4D97-AF65-F5344CB8AC3E}">
        <p14:creationId xmlns:p14="http://schemas.microsoft.com/office/powerpoint/2010/main" val="333150249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13792"/>
            <a:ext cx="8229600" cy="1143000"/>
          </a:xfrm>
          <a:ln>
            <a:noFill/>
          </a:ln>
        </p:spPr>
        <p:style>
          <a:lnRef idx="2">
            <a:schemeClr val="accent2"/>
          </a:lnRef>
          <a:fillRef idx="1">
            <a:schemeClr val="lt1"/>
          </a:fillRef>
          <a:effectRef idx="0">
            <a:schemeClr val="accent2"/>
          </a:effectRef>
          <a:fontRef idx="minor">
            <a:schemeClr val="dk1"/>
          </a:fontRef>
        </p:style>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fa-IR" sz="6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rPr>
              <a:t>تهویه از بالای سر نوزاد </a:t>
            </a:r>
            <a:endParaRPr lang="en-US" sz="6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1461195988"/>
              </p:ext>
            </p:extLst>
          </p:nvPr>
        </p:nvGraphicFramePr>
        <p:xfrm>
          <a:off x="5426179" y="2204864"/>
          <a:ext cx="4330397" cy="3517725"/>
        </p:xfrm>
        <a:graphic>
          <a:graphicData uri="http://schemas.openxmlformats.org/presentationml/2006/ole">
            <mc:AlternateContent xmlns:mc="http://schemas.openxmlformats.org/markup-compatibility/2006">
              <mc:Choice xmlns:v="urn:schemas-microsoft-com:vml" Requires="v">
                <p:oleObj spid="_x0000_s4211" name="Document" r:id="rId3" imgW="5946064" imgH="4831152" progId="Word.Document.12">
                  <p:embed/>
                </p:oleObj>
              </mc:Choice>
              <mc:Fallback>
                <p:oleObj name="Document" r:id="rId3" imgW="5946064" imgH="4831152" progId="Word.Document.12">
                  <p:embed/>
                  <p:pic>
                    <p:nvPicPr>
                      <p:cNvPr id="5" name="Object 4"/>
                      <p:cNvPicPr/>
                      <p:nvPr/>
                    </p:nvPicPr>
                    <p:blipFill>
                      <a:blip r:embed="rId4"/>
                      <a:stretch>
                        <a:fillRect/>
                      </a:stretch>
                    </p:blipFill>
                    <p:spPr>
                      <a:xfrm>
                        <a:off x="5426179" y="2204864"/>
                        <a:ext cx="4330397" cy="3517725"/>
                      </a:xfrm>
                      <a:prstGeom prst="rect">
                        <a:avLst/>
                      </a:prstGeom>
                    </p:spPr>
                  </p:pic>
                </p:oleObj>
              </mc:Fallback>
            </mc:AlternateContent>
          </a:graphicData>
        </a:graphic>
      </p:graphicFrame>
      <p:pic>
        <p:nvPicPr>
          <p:cNvPr id="24587"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16108" y="1916609"/>
            <a:ext cx="4091996" cy="3816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9176436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noFill/>
          </a:ln>
        </p:spPr>
        <p:style>
          <a:lnRef idx="2">
            <a:schemeClr val="accent2"/>
          </a:lnRef>
          <a:fillRef idx="1">
            <a:schemeClr val="lt1"/>
          </a:fillRef>
          <a:effectRef idx="0">
            <a:schemeClr val="accent2"/>
          </a:effectRef>
          <a:fontRef idx="minor">
            <a:schemeClr val="dk1"/>
          </a:fontRef>
        </p:style>
        <p:txBody>
          <a:bodyPr>
            <a:normAutofit fontScale="90000"/>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fa-IR" sz="6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rPr>
              <a:t>تهویه از سمت راست نوزاد </a:t>
            </a:r>
            <a:endParaRPr lang="en-US" sz="6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endParaRPr>
          </a:p>
        </p:txBody>
      </p:sp>
      <p:graphicFrame>
        <p:nvGraphicFramePr>
          <p:cNvPr id="6" name="Object 5"/>
          <p:cNvGraphicFramePr>
            <a:graphicFrameLocks noChangeAspect="1"/>
          </p:cNvGraphicFramePr>
          <p:nvPr>
            <p:extLst>
              <p:ext uri="{D42A27DB-BD31-4B8C-83A1-F6EECF244321}">
                <p14:modId xmlns:p14="http://schemas.microsoft.com/office/powerpoint/2010/main" val="2624104588"/>
              </p:ext>
            </p:extLst>
          </p:nvPr>
        </p:nvGraphicFramePr>
        <p:xfrm>
          <a:off x="5403801" y="1916833"/>
          <a:ext cx="5360887" cy="4320479"/>
        </p:xfrm>
        <a:graphic>
          <a:graphicData uri="http://schemas.openxmlformats.org/presentationml/2006/ole">
            <mc:AlternateContent xmlns:mc="http://schemas.openxmlformats.org/markup-compatibility/2006">
              <mc:Choice xmlns:v="urn:schemas-microsoft-com:vml" Requires="v">
                <p:oleObj spid="_x0000_s5235" name="Document" r:id="rId3" imgW="5946064" imgH="4793052" progId="Word.Document.12">
                  <p:embed/>
                </p:oleObj>
              </mc:Choice>
              <mc:Fallback>
                <p:oleObj name="Document" r:id="rId3" imgW="5946064" imgH="4793052" progId="Word.Document.12">
                  <p:embed/>
                  <p:pic>
                    <p:nvPicPr>
                      <p:cNvPr id="6" name="Object 5"/>
                      <p:cNvPicPr/>
                      <p:nvPr/>
                    </p:nvPicPr>
                    <p:blipFill>
                      <a:blip r:embed="rId4"/>
                      <a:stretch>
                        <a:fillRect/>
                      </a:stretch>
                    </p:blipFill>
                    <p:spPr>
                      <a:xfrm>
                        <a:off x="5403801" y="1916833"/>
                        <a:ext cx="5360887" cy="4320479"/>
                      </a:xfrm>
                      <a:prstGeom prst="rect">
                        <a:avLst/>
                      </a:prstGeom>
                    </p:spPr>
                  </p:pic>
                </p:oleObj>
              </mc:Fallback>
            </mc:AlternateContent>
          </a:graphicData>
        </a:graphic>
      </p:graphicFrame>
      <p:pic>
        <p:nvPicPr>
          <p:cNvPr id="25616" name="Picture 1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31640" y="1607631"/>
            <a:ext cx="3960440" cy="46296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083922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dirty="0"/>
              <a:t>تجهیزات تهویه با فشار مثبت</a:t>
            </a:r>
            <a:r>
              <a:rPr lang="en-US" dirty="0"/>
              <a:t/>
            </a:r>
            <a:br>
              <a:rPr lang="en-US" dirty="0"/>
            </a:br>
            <a:endParaRPr lang="en-US" dirty="0"/>
          </a:p>
        </p:txBody>
      </p:sp>
      <p:sp>
        <p:nvSpPr>
          <p:cNvPr id="3" name="Content Placeholder 2"/>
          <p:cNvSpPr>
            <a:spLocks noGrp="1"/>
          </p:cNvSpPr>
          <p:nvPr>
            <p:ph idx="1"/>
          </p:nvPr>
        </p:nvSpPr>
        <p:spPr/>
        <p:txBody>
          <a:bodyPr>
            <a:normAutofit fontScale="62500" lnSpcReduction="20000"/>
          </a:bodyPr>
          <a:lstStyle/>
          <a:p>
            <a:pPr algn="r" rtl="1"/>
            <a:r>
              <a:rPr lang="fa-IR" dirty="0"/>
              <a:t>دستگاه تهویه با فشار مثبت</a:t>
            </a:r>
            <a:endParaRPr lang="en-US" dirty="0"/>
          </a:p>
          <a:p>
            <a:pPr algn="r" rtl="1"/>
            <a:r>
              <a:rPr lang="fa-IR" dirty="0"/>
              <a:t> ماسک صورت در اندازههای نوزاد رسیده و نارس </a:t>
            </a:r>
            <a:endParaRPr lang="en-US" dirty="0"/>
          </a:p>
          <a:p>
            <a:pPr algn="r" rtl="1"/>
            <a:r>
              <a:rPr lang="fa-IR" dirty="0"/>
              <a:t>منبع اکسیژن منبع هوای فشرده </a:t>
            </a:r>
          </a:p>
          <a:p>
            <a:pPr algn="r" rtl="1"/>
            <a:r>
              <a:rPr lang="fa-IR" dirty="0"/>
              <a:t>مخلوط کنننده اکسیژن </a:t>
            </a:r>
          </a:p>
          <a:p>
            <a:pPr algn="r" rtl="1"/>
            <a:r>
              <a:rPr lang="fa-IR" dirty="0"/>
              <a:t>برای مخلوط کردن اکسیژن و هوای فشرده به همراه جریان سنج تنظیم شده بر روی جریان</a:t>
            </a:r>
            <a:r>
              <a:rPr lang="en-US" dirty="0"/>
              <a:t>min/L 10</a:t>
            </a:r>
          </a:p>
          <a:p>
            <a:pPr algn="r" rtl="1"/>
            <a:r>
              <a:rPr lang="fa-IR" dirty="0"/>
              <a:t>لوله</a:t>
            </a:r>
            <a:r>
              <a:rPr lang="en-US" dirty="0"/>
              <a:t> </a:t>
            </a:r>
            <a:r>
              <a:rPr lang="fa-IR" dirty="0"/>
              <a:t>های رابط </a:t>
            </a:r>
          </a:p>
          <a:p>
            <a:pPr algn="r" rtl="1"/>
            <a:r>
              <a:rPr lang="fa-IR" dirty="0"/>
              <a:t>پالس اکسی متر همراه با حسگر و پوشش آن</a:t>
            </a:r>
            <a:endParaRPr lang="en-US" dirty="0"/>
          </a:p>
          <a:p>
            <a:pPr algn="r" rtl="1"/>
            <a:r>
              <a:rPr lang="fa-IR" dirty="0"/>
              <a:t> جدول اشباع اکسیژن هدف </a:t>
            </a:r>
            <a:endParaRPr lang="en-US" dirty="0"/>
          </a:p>
          <a:p>
            <a:pPr algn="r" rtl="1"/>
            <a:r>
              <a:rPr lang="fa-IR" dirty="0"/>
              <a:t>گوشی پزشکی</a:t>
            </a:r>
            <a:endParaRPr lang="en-US" dirty="0"/>
          </a:p>
          <a:p>
            <a:pPr algn="r" rtl="1"/>
            <a:r>
              <a:rPr lang="fa-IR" dirty="0"/>
              <a:t> ماسک حنجرهای</a:t>
            </a:r>
            <a:r>
              <a:rPr lang="en-US" dirty="0"/>
              <a:t> </a:t>
            </a:r>
            <a:r>
              <a:rPr lang="fa-IR" dirty="0"/>
              <a:t>شماره 1 و سرنگ </a:t>
            </a:r>
            <a:r>
              <a:rPr lang="en-US" dirty="0"/>
              <a:t>mL 5</a:t>
            </a:r>
            <a:r>
              <a:rPr lang="fa-IR" dirty="0"/>
              <a:t> در صورت نیاز به بادکردن</a:t>
            </a:r>
            <a:endParaRPr lang="en-US" dirty="0"/>
          </a:p>
          <a:p>
            <a:pPr algn="r" rtl="1"/>
            <a:r>
              <a:rPr lang="fa-IR" dirty="0"/>
              <a:t>لوله دهانی معدی </a:t>
            </a:r>
            <a:r>
              <a:rPr lang="en-US" dirty="0"/>
              <a:t>F 5 </a:t>
            </a:r>
            <a:r>
              <a:rPr lang="fa-IR" dirty="0"/>
              <a:t>یا </a:t>
            </a:r>
            <a:r>
              <a:rPr lang="en-US" dirty="0"/>
              <a:t>F 6 </a:t>
            </a:r>
            <a:r>
              <a:rPr lang="fa-IR" dirty="0"/>
              <a:t>در صورت وجود درگاه ورودی بر روی ماسک حنجرهای </a:t>
            </a:r>
            <a:endParaRPr lang="en-US" dirty="0"/>
          </a:p>
          <a:p>
            <a:pPr algn="r" rtl="1"/>
            <a:r>
              <a:rPr lang="fa-IR" dirty="0"/>
              <a:t>نمایشگر الکترونیکی قلبی </a:t>
            </a:r>
            <a:r>
              <a:rPr lang="en-US" dirty="0"/>
              <a:t>ECG</a:t>
            </a:r>
          </a:p>
          <a:p>
            <a:pPr algn="r" rtl="1"/>
            <a:r>
              <a:rPr lang="fa-IR" dirty="0"/>
              <a:t>چست لید</a:t>
            </a:r>
            <a:endParaRPr lang="en-US" dirty="0"/>
          </a:p>
          <a:p>
            <a:endParaRPr lang="en-US" dirty="0"/>
          </a:p>
        </p:txBody>
      </p:sp>
    </p:spTree>
    <p:extLst>
      <p:ext uri="{BB962C8B-B14F-4D97-AF65-F5344CB8AC3E}">
        <p14:creationId xmlns:p14="http://schemas.microsoft.com/office/powerpoint/2010/main" val="79957570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560" y="620688"/>
            <a:ext cx="8229600" cy="1224136"/>
          </a:xfrm>
          <a:noFill/>
          <a:ln>
            <a:noFill/>
          </a:ln>
        </p:spPr>
        <p:style>
          <a:lnRef idx="1">
            <a:schemeClr val="accent4"/>
          </a:lnRef>
          <a:fillRef idx="2">
            <a:schemeClr val="accent4"/>
          </a:fillRef>
          <a:effectRef idx="1">
            <a:schemeClr val="accent4"/>
          </a:effectRef>
          <a:fontRef idx="minor">
            <a:schemeClr val="dk1"/>
          </a:fontRef>
        </p:style>
        <p:txBody>
          <a:bodyPr tIns="822960">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buNone/>
            </a:pPr>
            <a:r>
              <a:rPr lang="fa-IR" sz="3200" b="1" spc="50" dirty="0">
                <a:ln w="11430"/>
                <a:solidFill>
                  <a:srgbClr val="0070C0"/>
                </a:solidFill>
                <a:effectLst>
                  <a:outerShdw blurRad="76200" dist="50800" dir="5400000" algn="tl" rotWithShape="0">
                    <a:srgbClr val="000000">
                      <a:alpha val="65000"/>
                    </a:srgbClr>
                  </a:outerShdw>
                </a:effectLst>
                <a:cs typeface="B Nazanin" panose="00000400000000000000" pitchFamily="2" charset="-78"/>
              </a:rPr>
              <a:t>ویژگی های عمومی ابزار احیا</a:t>
            </a:r>
            <a:r>
              <a:rPr lang="en-GB" sz="3200" b="1" spc="50" dirty="0">
                <a:ln w="11430"/>
                <a:solidFill>
                  <a:srgbClr val="0070C0"/>
                </a:solidFill>
                <a:effectLst>
                  <a:outerShdw blurRad="76200" dist="50800" dir="5400000" algn="tl" rotWithShape="0">
                    <a:srgbClr val="000000">
                      <a:alpha val="65000"/>
                    </a:srgbClr>
                  </a:outerShdw>
                </a:effectLst>
                <a:cs typeface="B Nazanin" panose="00000400000000000000" pitchFamily="2" charset="-78"/>
              </a:rPr>
              <a:t> </a:t>
            </a:r>
          </a:p>
        </p:txBody>
      </p:sp>
      <p:sp>
        <p:nvSpPr>
          <p:cNvPr id="2" name="Rectangle 1"/>
          <p:cNvSpPr/>
          <p:nvPr/>
        </p:nvSpPr>
        <p:spPr>
          <a:xfrm>
            <a:off x="1763688" y="2780928"/>
            <a:ext cx="5328592" cy="2585323"/>
          </a:xfrm>
          <a:prstGeom prst="rect">
            <a:avLst/>
          </a:prstGeom>
        </p:spPr>
        <p:txBody>
          <a:bodyPr wrap="square">
            <a:spAutoFit/>
          </a:bodyPr>
          <a:lstStyle/>
          <a:p>
            <a:pPr algn="r" rtl="1">
              <a:buClr>
                <a:srgbClr val="C00000"/>
              </a:buClr>
            </a:pPr>
            <a:r>
              <a:rPr lang="fa-IR" b="1" dirty="0">
                <a:latin typeface="Arial" panose="020B0604020202020204" pitchFamily="34" charset="0"/>
                <a:cs typeface="Arial" panose="020B0604020202020204" pitchFamily="34" charset="0"/>
              </a:rPr>
              <a:t>تجهیزات ایمنی </a:t>
            </a:r>
            <a:r>
              <a:rPr lang="fa-IR" b="1" dirty="0" smtClean="0">
                <a:latin typeface="Arial" panose="020B0604020202020204" pitchFamily="34" charset="0"/>
                <a:cs typeface="Arial" panose="020B0604020202020204" pitchFamily="34" charset="0"/>
              </a:rPr>
              <a:t>هستند برای </a:t>
            </a:r>
            <a:r>
              <a:rPr lang="fa-IR" b="1" dirty="0">
                <a:latin typeface="Arial" panose="020B0604020202020204" pitchFamily="34" charset="0"/>
                <a:cs typeface="Arial" panose="020B0604020202020204" pitchFamily="34" charset="0"/>
              </a:rPr>
              <a:t>جلوگیری از اعمال فشار زیاد بـه بیمار</a:t>
            </a:r>
            <a:r>
              <a:rPr lang="fa-IR" b="1" dirty="0" smtClean="0">
                <a:latin typeface="Arial" panose="020B0604020202020204" pitchFamily="34" charset="0"/>
                <a:cs typeface="Arial" panose="020B0604020202020204" pitchFamily="34" charset="0"/>
              </a:rPr>
              <a:t>.</a:t>
            </a:r>
          </a:p>
          <a:p>
            <a:pPr algn="r" rtl="1">
              <a:buClr>
                <a:srgbClr val="C00000"/>
              </a:buClr>
            </a:pPr>
            <a:endParaRPr lang="fa-IR" b="1" dirty="0">
              <a:latin typeface="Arial" panose="020B0604020202020204" pitchFamily="34" charset="0"/>
              <a:cs typeface="Arial" panose="020B0604020202020204" pitchFamily="34" charset="0"/>
            </a:endParaRPr>
          </a:p>
          <a:p>
            <a:pPr algn="r" rtl="1">
              <a:buClr>
                <a:srgbClr val="C00000"/>
              </a:buClr>
            </a:pPr>
            <a:r>
              <a:rPr lang="fa-IR" b="1" dirty="0">
                <a:latin typeface="Arial" panose="020B0604020202020204" pitchFamily="34" charset="0"/>
                <a:cs typeface="Arial" panose="020B0604020202020204" pitchFamily="34" charset="0"/>
              </a:rPr>
              <a:t>قابلیت ارائه اکسیژن با غلظت های مختلف حتی 21% تا 100</a:t>
            </a:r>
            <a:r>
              <a:rPr lang="fa-IR" b="1" dirty="0" smtClean="0">
                <a:latin typeface="Arial" panose="020B0604020202020204" pitchFamily="34" charset="0"/>
                <a:cs typeface="Arial" panose="020B0604020202020204" pitchFamily="34" charset="0"/>
              </a:rPr>
              <a:t>%</a:t>
            </a:r>
          </a:p>
          <a:p>
            <a:pPr algn="r" rtl="1">
              <a:buClr>
                <a:srgbClr val="C00000"/>
              </a:buClr>
            </a:pPr>
            <a:endParaRPr lang="fa-IR" b="1" dirty="0">
              <a:latin typeface="Arial" panose="020B0604020202020204" pitchFamily="34" charset="0"/>
              <a:cs typeface="Arial" panose="020B0604020202020204" pitchFamily="34" charset="0"/>
            </a:endParaRPr>
          </a:p>
          <a:p>
            <a:pPr algn="r" rtl="1">
              <a:buClr>
                <a:srgbClr val="C00000"/>
              </a:buClr>
            </a:pPr>
            <a:r>
              <a:rPr lang="fa-IR" b="1" dirty="0">
                <a:latin typeface="Arial" panose="020B0604020202020204" pitchFamily="34" charset="0"/>
                <a:cs typeface="Arial" panose="020B0604020202020204" pitchFamily="34" charset="0"/>
              </a:rPr>
              <a:t>ماسک بـا اندازه مناسب (ماسک آناتومیک بالشتک دار ارجح است</a:t>
            </a:r>
            <a:r>
              <a:rPr lang="fa-IR" b="1" dirty="0" smtClean="0">
                <a:latin typeface="Arial" panose="020B0604020202020204" pitchFamily="34" charset="0"/>
                <a:cs typeface="Arial" panose="020B0604020202020204" pitchFamily="34" charset="0"/>
              </a:rPr>
              <a:t>).</a:t>
            </a:r>
          </a:p>
          <a:p>
            <a:pPr algn="r" rtl="1">
              <a:buClr>
                <a:srgbClr val="C00000"/>
              </a:buClr>
            </a:pPr>
            <a:endParaRPr lang="fa-IR" b="1" dirty="0">
              <a:latin typeface="Arial" panose="020B0604020202020204" pitchFamily="34" charset="0"/>
              <a:cs typeface="Arial" panose="020B0604020202020204" pitchFamily="34" charset="0"/>
            </a:endParaRPr>
          </a:p>
          <a:p>
            <a:pPr algn="r" rtl="1">
              <a:buClr>
                <a:srgbClr val="C00000"/>
              </a:buClr>
            </a:pPr>
            <a:r>
              <a:rPr lang="fa-IR" b="1" dirty="0">
                <a:latin typeface="Arial" panose="020B0604020202020204" pitchFamily="34" charset="0"/>
                <a:cs typeface="Arial" panose="020B0604020202020204" pitchFamily="34" charset="0"/>
              </a:rPr>
              <a:t>حجم کیسه (750-200 میلی لیتر</a:t>
            </a:r>
            <a:r>
              <a:rPr lang="fa-IR" b="1" dirty="0" smtClean="0">
                <a:latin typeface="Arial" panose="020B0604020202020204" pitchFamily="34" charset="0"/>
                <a:cs typeface="Arial" panose="020B0604020202020204" pitchFamily="34" charset="0"/>
              </a:rPr>
              <a:t>).</a:t>
            </a:r>
          </a:p>
          <a:p>
            <a:pPr algn="r" rtl="1">
              <a:buClr>
                <a:srgbClr val="C00000"/>
              </a:buClr>
            </a:pPr>
            <a:endParaRPr lang="fa-IR" b="1" dirty="0">
              <a:latin typeface="Arial" panose="020B0604020202020204" pitchFamily="34" charset="0"/>
              <a:cs typeface="Arial" panose="020B0604020202020204" pitchFamily="34" charset="0"/>
            </a:endParaRPr>
          </a:p>
          <a:p>
            <a:pPr algn="r" rtl="1">
              <a:buClr>
                <a:srgbClr val="C00000"/>
              </a:buClr>
            </a:pPr>
            <a:r>
              <a:rPr lang="fa-IR" b="1" dirty="0">
                <a:latin typeface="Arial" panose="020B0604020202020204" pitchFamily="34" charset="0"/>
                <a:cs typeface="Arial" panose="020B0604020202020204" pitchFamily="34" charset="0"/>
              </a:rPr>
              <a:t>کنترل </a:t>
            </a:r>
            <a:r>
              <a:rPr lang="en-US" b="1" dirty="0">
                <a:latin typeface="Arial" panose="020B0604020202020204" pitchFamily="34" charset="0"/>
                <a:cs typeface="Arial" panose="020B0604020202020204" pitchFamily="34" charset="0"/>
              </a:rPr>
              <a:t>PIP</a:t>
            </a:r>
            <a:r>
              <a:rPr lang="fa-IR" b="1" dirty="0">
                <a:latin typeface="Arial" panose="020B0604020202020204" pitchFamily="34" charset="0"/>
                <a:cs typeface="Arial" panose="020B0604020202020204" pitchFamily="34" charset="0"/>
              </a:rPr>
              <a:t> و زمان دم.</a:t>
            </a:r>
            <a:endParaRPr lang="en-GB" b="1"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rtl="1"/>
            <a:r>
              <a:rPr lang="fa-IR" sz="7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rPr>
              <a:t>تجهیزات ایمنی </a:t>
            </a:r>
            <a:endParaRPr lang="en-GB" sz="7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endParaRPr>
          </a:p>
        </p:txBody>
      </p:sp>
      <p:sp>
        <p:nvSpPr>
          <p:cNvPr id="3" name="Content Placeholder 2"/>
          <p:cNvSpPr>
            <a:spLocks noGrp="1"/>
          </p:cNvSpPr>
          <p:nvPr>
            <p:ph idx="1"/>
          </p:nvPr>
        </p:nvSpPr>
        <p:spPr>
          <a:xfrm>
            <a:off x="428596" y="1831995"/>
            <a:ext cx="8229600" cy="4525963"/>
          </a:xfrm>
        </p:spPr>
        <p:style>
          <a:lnRef idx="2">
            <a:schemeClr val="accent1"/>
          </a:lnRef>
          <a:fillRef idx="1">
            <a:schemeClr val="lt1"/>
          </a:fillRef>
          <a:effectRef idx="0">
            <a:schemeClr val="accent1"/>
          </a:effectRef>
          <a:fontRef idx="minor">
            <a:schemeClr val="dk1"/>
          </a:fontRef>
        </p:style>
        <p:txBody>
          <a:bodyPr tIns="182880">
            <a:normAutofit/>
          </a:bodyPr>
          <a:lstStyle/>
          <a:p>
            <a:pPr marL="0" indent="0" algn="r" rtl="1">
              <a:buClr>
                <a:srgbClr val="FF0000"/>
              </a:buClr>
              <a:buNone/>
            </a:pPr>
            <a:r>
              <a:rPr lang="fa-IR" sz="4400" b="1" dirty="0">
                <a:solidFill>
                  <a:srgbClr val="C00000"/>
                </a:solidFill>
              </a:rPr>
              <a:t>بـرای کاهش عـوارض ناشی از فشـار زیاد، بسته به نوع ابزار احیا، وجود تجهیزات زیر ضروری است:</a:t>
            </a:r>
            <a:endParaRPr lang="en-GB" sz="4400" b="1" dirty="0">
              <a:solidFill>
                <a:srgbClr val="C00000"/>
              </a:solidFill>
            </a:endParaRPr>
          </a:p>
          <a:p>
            <a:pPr algn="r" rtl="1">
              <a:buClr>
                <a:srgbClr val="FF0000"/>
              </a:buClr>
            </a:pPr>
            <a:r>
              <a:rPr lang="fa-IR" sz="4400" b="1" dirty="0"/>
              <a:t>فشار سنج و دریچه تنظیم جریان.</a:t>
            </a:r>
          </a:p>
          <a:p>
            <a:pPr algn="r" rtl="1">
              <a:buClr>
                <a:srgbClr val="FF0000"/>
              </a:buClr>
            </a:pPr>
            <a:r>
              <a:rPr lang="fa-IR" sz="4400" b="1" dirty="0"/>
              <a:t>فشار سنج و دریچه فشار شکن.</a:t>
            </a:r>
            <a:r>
              <a:rPr lang="en-GB" sz="4400" b="1" dirty="0"/>
              <a:t>  </a:t>
            </a:r>
          </a:p>
          <a:p>
            <a:pPr marL="0" indent="0">
              <a:buClr>
                <a:srgbClr val="FF0000"/>
              </a:buClr>
              <a:buNone/>
            </a:pPr>
            <a:endParaRPr lang="en-GB" sz="4400" b="1" dirty="0">
              <a:cs typeface="B Nazanin" panose="00000400000000000000" pitchFamily="2" charset="-78"/>
            </a:endParaRPr>
          </a:p>
        </p:txBody>
      </p:sp>
    </p:spTree>
    <p:extLst>
      <p:ext uri="{BB962C8B-B14F-4D97-AF65-F5344CB8AC3E}">
        <p14:creationId xmlns:p14="http://schemas.microsoft.com/office/powerpoint/2010/main" val="57519262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866900" y="1786086"/>
            <a:ext cx="5410200" cy="4667250"/>
          </a:xfrm>
          <a:prstGeom prst="rect">
            <a:avLst/>
          </a:prstGeom>
        </p:spPr>
      </p:pic>
      <p:sp>
        <p:nvSpPr>
          <p:cNvPr id="5" name="Title 1"/>
          <p:cNvSpPr>
            <a:spLocks noGrp="1"/>
          </p:cNvSpPr>
          <p:nvPr>
            <p:ph type="title"/>
          </p:nvPr>
        </p:nvSpPr>
        <p:spPr>
          <a:xfrm>
            <a:off x="467544" y="185738"/>
            <a:ext cx="8280920" cy="1131614"/>
          </a:xfrm>
          <a:ln>
            <a:noFill/>
          </a:ln>
        </p:spPr>
        <p:style>
          <a:lnRef idx="2">
            <a:schemeClr val="accent1"/>
          </a:lnRef>
          <a:fillRef idx="1">
            <a:schemeClr val="lt1"/>
          </a:fillRef>
          <a:effectRef idx="0">
            <a:schemeClr val="accent1"/>
          </a:effectRef>
          <a:fontRef idx="minor">
            <a:schemeClr val="dk1"/>
          </a:fontRef>
        </p:style>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rtl="1"/>
            <a:r>
              <a:rPr lang="fa-IR" sz="4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rPr>
              <a:t>کیسه تهویه خودگشا دارای تجهیزات ایمنی </a:t>
            </a:r>
            <a:endParaRPr lang="en-GB" sz="4200" b="1" spc="50" baseline="-2500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endParaRPr>
          </a:p>
        </p:txBody>
      </p:sp>
    </p:spTree>
    <p:extLst>
      <p:ext uri="{BB962C8B-B14F-4D97-AF65-F5344CB8AC3E}">
        <p14:creationId xmlns:p14="http://schemas.microsoft.com/office/powerpoint/2010/main" val="422339680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366837" y="1484784"/>
            <a:ext cx="6410325" cy="4733925"/>
          </a:xfrm>
          <a:prstGeom prst="rect">
            <a:avLst/>
          </a:prstGeom>
        </p:spPr>
      </p:pic>
      <p:sp>
        <p:nvSpPr>
          <p:cNvPr id="5" name="Title 1"/>
          <p:cNvSpPr>
            <a:spLocks noGrp="1"/>
          </p:cNvSpPr>
          <p:nvPr>
            <p:ph type="title"/>
          </p:nvPr>
        </p:nvSpPr>
        <p:spPr>
          <a:xfrm>
            <a:off x="467544" y="188640"/>
            <a:ext cx="8280920" cy="1131614"/>
          </a:xfrm>
          <a:ln>
            <a:noFill/>
          </a:ln>
        </p:spPr>
        <p:style>
          <a:lnRef idx="2">
            <a:schemeClr val="accent1"/>
          </a:lnRef>
          <a:fillRef idx="1">
            <a:schemeClr val="lt1"/>
          </a:fillRef>
          <a:effectRef idx="0">
            <a:schemeClr val="accent1"/>
          </a:effectRef>
          <a:fontRef idx="minor">
            <a:schemeClr val="dk1"/>
          </a:fontRef>
        </p:style>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rtl="1"/>
            <a:r>
              <a:rPr lang="fa-IR" sz="4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rPr>
              <a:t>کیسه تهویه خودگشا دارای تجهیزات ایمنی </a:t>
            </a:r>
            <a:endParaRPr lang="en-GB" sz="4200" b="1" spc="50" baseline="-2500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endParaRPr>
          </a:p>
        </p:txBody>
      </p:sp>
    </p:spTree>
    <p:extLst>
      <p:ext uri="{BB962C8B-B14F-4D97-AF65-F5344CB8AC3E}">
        <p14:creationId xmlns:p14="http://schemas.microsoft.com/office/powerpoint/2010/main" val="74264349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271712" y="1772369"/>
            <a:ext cx="4600575" cy="4752975"/>
          </a:xfrm>
          <a:prstGeom prst="rect">
            <a:avLst/>
          </a:prstGeom>
        </p:spPr>
      </p:pic>
      <p:sp>
        <p:nvSpPr>
          <p:cNvPr id="5" name="Title 1"/>
          <p:cNvSpPr>
            <a:spLocks noGrp="1"/>
          </p:cNvSpPr>
          <p:nvPr>
            <p:ph type="title"/>
          </p:nvPr>
        </p:nvSpPr>
        <p:spPr>
          <a:xfrm>
            <a:off x="467544" y="185738"/>
            <a:ext cx="8280920" cy="1299046"/>
          </a:xfrm>
          <a:ln>
            <a:noFill/>
          </a:ln>
        </p:spPr>
        <p:style>
          <a:lnRef idx="2">
            <a:schemeClr val="accent1"/>
          </a:lnRef>
          <a:fillRef idx="1">
            <a:schemeClr val="lt1"/>
          </a:fillRef>
          <a:effectRef idx="0">
            <a:schemeClr val="accent1"/>
          </a:effectRef>
          <a:fontRef idx="minor">
            <a:schemeClr val="dk1"/>
          </a:fontRef>
        </p:style>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rtl="1"/>
            <a:r>
              <a:rPr lang="fa-IR" sz="4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rPr>
              <a:t>کیسه تهویه وابسته به جریان گاز، دارای تجهیزات ایمنی </a:t>
            </a:r>
            <a:endParaRPr lang="en-GB" sz="4200" b="1" spc="50" baseline="-2500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endParaRPr>
          </a:p>
        </p:txBody>
      </p:sp>
    </p:spTree>
    <p:extLst>
      <p:ext uri="{BB962C8B-B14F-4D97-AF65-F5344CB8AC3E}">
        <p14:creationId xmlns:p14="http://schemas.microsoft.com/office/powerpoint/2010/main" val="397211066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095375" y="1777702"/>
            <a:ext cx="6953250" cy="4819650"/>
          </a:xfrm>
          <a:prstGeom prst="rect">
            <a:avLst/>
          </a:prstGeom>
        </p:spPr>
      </p:pic>
      <p:sp>
        <p:nvSpPr>
          <p:cNvPr id="5" name="Title 1"/>
          <p:cNvSpPr>
            <a:spLocks noGrp="1"/>
          </p:cNvSpPr>
          <p:nvPr>
            <p:ph type="title"/>
          </p:nvPr>
        </p:nvSpPr>
        <p:spPr>
          <a:xfrm>
            <a:off x="467544" y="185738"/>
            <a:ext cx="8280920" cy="1131614"/>
          </a:xfrm>
          <a:ln>
            <a:noFill/>
          </a:ln>
        </p:spPr>
        <p:style>
          <a:lnRef idx="2">
            <a:schemeClr val="accent1"/>
          </a:lnRef>
          <a:fillRef idx="1">
            <a:schemeClr val="lt1"/>
          </a:fillRef>
          <a:effectRef idx="0">
            <a:schemeClr val="accent1"/>
          </a:effectRef>
          <a:fontRef idx="minor">
            <a:schemeClr val="dk1"/>
          </a:fontRef>
        </p:style>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rtl="1"/>
            <a:r>
              <a:rPr lang="fa-IR" sz="4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rPr>
              <a:t>ابزار احیای </a:t>
            </a:r>
            <a:r>
              <a:rPr lang="en-US" sz="4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rPr>
              <a:t>T</a:t>
            </a:r>
            <a:r>
              <a:rPr lang="fa-IR" sz="4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rPr>
              <a:t> دارای تجهیزات ایمنی </a:t>
            </a:r>
            <a:endParaRPr lang="en-GB" sz="4800" b="1" spc="50" baseline="-2500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endParaRPr>
          </a:p>
        </p:txBody>
      </p:sp>
    </p:spTree>
    <p:extLst>
      <p:ext uri="{BB962C8B-B14F-4D97-AF65-F5344CB8AC3E}">
        <p14:creationId xmlns:p14="http://schemas.microsoft.com/office/powerpoint/2010/main" val="81852182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rtl="1"/>
            <a:r>
              <a:rPr lang="fa-IR" sz="8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rPr>
              <a:t>ماسک های احیا</a:t>
            </a:r>
            <a:endParaRPr lang="en-GB" sz="8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endParaRPr>
          </a:p>
        </p:txBody>
      </p:sp>
      <p:sp>
        <p:nvSpPr>
          <p:cNvPr id="3" name="Content Placeholder 2"/>
          <p:cNvSpPr>
            <a:spLocks noGrp="1"/>
          </p:cNvSpPr>
          <p:nvPr>
            <p:ph idx="1"/>
          </p:nvPr>
        </p:nvSpPr>
        <p:spPr>
          <a:xfrm>
            <a:off x="457200" y="1760557"/>
            <a:ext cx="8229600" cy="3612659"/>
          </a:xfrm>
        </p:spPr>
        <p:style>
          <a:lnRef idx="2">
            <a:schemeClr val="accent1"/>
          </a:lnRef>
          <a:fillRef idx="1">
            <a:schemeClr val="lt1"/>
          </a:fillRef>
          <a:effectRef idx="0">
            <a:schemeClr val="accent1"/>
          </a:effectRef>
          <a:fontRef idx="minor">
            <a:schemeClr val="dk1"/>
          </a:fontRef>
        </p:style>
        <p:txBody>
          <a:bodyPr rIns="365760">
            <a:noAutofit/>
          </a:bodyPr>
          <a:lstStyle/>
          <a:p>
            <a:pPr algn="r" rtl="1">
              <a:buClr>
                <a:srgbClr val="FF0000"/>
              </a:buClr>
            </a:pPr>
            <a:r>
              <a:rPr lang="fa-IR" sz="6600" b="1" dirty="0">
                <a:solidFill>
                  <a:schemeClr val="tx1"/>
                </a:solidFill>
                <a:cs typeface="B Nazanin" panose="00000400000000000000" pitchFamily="2" charset="-78"/>
              </a:rPr>
              <a:t> لبه</a:t>
            </a:r>
          </a:p>
          <a:p>
            <a:pPr algn="r" rtl="1">
              <a:buClr>
                <a:srgbClr val="FF0000"/>
              </a:buClr>
            </a:pPr>
            <a:r>
              <a:rPr lang="fa-IR" sz="6600" b="1" dirty="0">
                <a:solidFill>
                  <a:schemeClr val="tx1"/>
                </a:solidFill>
                <a:cs typeface="B Nazanin" panose="00000400000000000000" pitchFamily="2" charset="-78"/>
              </a:rPr>
              <a:t> شکل</a:t>
            </a:r>
          </a:p>
          <a:p>
            <a:pPr algn="r" rtl="1">
              <a:buClr>
                <a:srgbClr val="FF0000"/>
              </a:buClr>
            </a:pPr>
            <a:r>
              <a:rPr lang="fa-IR" sz="6600" b="1" dirty="0">
                <a:solidFill>
                  <a:schemeClr val="tx1"/>
                </a:solidFill>
                <a:cs typeface="B Nazanin" panose="00000400000000000000" pitchFamily="2" charset="-78"/>
              </a:rPr>
              <a:t> اندازه</a:t>
            </a:r>
          </a:p>
          <a:p>
            <a:pPr algn="r" rtl="1">
              <a:buClr>
                <a:srgbClr val="FF0000"/>
              </a:buClr>
            </a:pPr>
            <a:endParaRPr lang="en-GB" sz="6600" b="1" dirty="0">
              <a:solidFill>
                <a:schemeClr val="tx1"/>
              </a:solidFill>
              <a:cs typeface="B Nazanin" panose="00000400000000000000" pitchFamily="2" charset="-78"/>
            </a:endParaRPr>
          </a:p>
          <a:p>
            <a:pPr marL="0" indent="0">
              <a:buClr>
                <a:srgbClr val="FF0000"/>
              </a:buClr>
              <a:buNone/>
            </a:pPr>
            <a:endParaRPr lang="en-GB" sz="6600" b="1" dirty="0">
              <a:solidFill>
                <a:schemeClr val="tx1"/>
              </a:solidFill>
              <a:cs typeface="B Nazanin" panose="00000400000000000000" pitchFamily="2" charset="-78"/>
            </a:endParaRPr>
          </a:p>
          <a:p>
            <a:pPr marL="0" indent="0">
              <a:buClr>
                <a:srgbClr val="FF0000"/>
              </a:buClr>
              <a:buNone/>
            </a:pPr>
            <a:r>
              <a:rPr lang="en-GB" sz="6000" b="1" dirty="0">
                <a:solidFill>
                  <a:schemeClr val="tx1"/>
                </a:solidFill>
                <a:cs typeface="B Nazanin" panose="00000400000000000000" pitchFamily="2" charset="-78"/>
              </a:rPr>
              <a:t>	</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r" rtl="1"/>
            <a:r>
              <a:rPr lang="fa-IR" sz="115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rPr>
              <a:t>لبه</a:t>
            </a:r>
            <a:endParaRPr lang="en-GB" sz="115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endParaRPr>
          </a:p>
        </p:txBody>
      </p:sp>
      <p:sp>
        <p:nvSpPr>
          <p:cNvPr id="3" name="Content Placeholder 2"/>
          <p:cNvSpPr>
            <a:spLocks noGrp="1"/>
          </p:cNvSpPr>
          <p:nvPr>
            <p:ph idx="1"/>
          </p:nvPr>
        </p:nvSpPr>
        <p:spPr>
          <a:xfrm>
            <a:off x="457200" y="1760557"/>
            <a:ext cx="8229600" cy="3324627"/>
          </a:xfrm>
        </p:spPr>
        <p:style>
          <a:lnRef idx="2">
            <a:schemeClr val="accent1"/>
          </a:lnRef>
          <a:fillRef idx="1">
            <a:schemeClr val="lt1"/>
          </a:fillRef>
          <a:effectRef idx="0">
            <a:schemeClr val="accent1"/>
          </a:effectRef>
          <a:fontRef idx="minor">
            <a:schemeClr val="dk1"/>
          </a:fontRef>
        </p:style>
        <p:txBody>
          <a:bodyPr tIns="91440" rIns="274320">
            <a:normAutofit/>
          </a:bodyPr>
          <a:lstStyle/>
          <a:p>
            <a:pPr algn="r" rtl="1">
              <a:buClr>
                <a:srgbClr val="FF0000"/>
              </a:buClr>
            </a:pPr>
            <a:r>
              <a:rPr lang="en-GB" sz="7200" b="1" dirty="0">
                <a:cs typeface="B Nazanin" panose="00000400000000000000" pitchFamily="2" charset="-78"/>
              </a:rPr>
              <a:t> </a:t>
            </a:r>
            <a:r>
              <a:rPr lang="fa-IR" sz="7200" b="1" dirty="0">
                <a:cs typeface="B Nazanin" panose="00000400000000000000" pitchFamily="2" charset="-78"/>
              </a:rPr>
              <a:t>بالشتک دار</a:t>
            </a:r>
          </a:p>
          <a:p>
            <a:pPr algn="r" rtl="1">
              <a:buClr>
                <a:srgbClr val="FF0000"/>
              </a:buClr>
            </a:pPr>
            <a:r>
              <a:rPr lang="fa-IR" sz="7200" b="1" dirty="0">
                <a:cs typeface="B Nazanin" panose="00000400000000000000" pitchFamily="2" charset="-78"/>
              </a:rPr>
              <a:t> بدون بالشتک</a:t>
            </a:r>
            <a:endParaRPr lang="en-GB" sz="7200" b="1" dirty="0">
              <a:cs typeface="B Nazanin" panose="00000400000000000000" pitchFamily="2" charset="-78"/>
            </a:endParaRPr>
          </a:p>
          <a:p>
            <a:pPr marL="0" indent="0">
              <a:buClr>
                <a:srgbClr val="FF0000"/>
              </a:buClr>
              <a:buNone/>
            </a:pPr>
            <a:endParaRPr lang="en-GB" sz="7200" b="1" dirty="0">
              <a:cs typeface="B Nazanin" panose="00000400000000000000" pitchFamily="2" charset="-78"/>
            </a:endParaRPr>
          </a:p>
        </p:txBody>
      </p:sp>
    </p:spTree>
    <p:extLst>
      <p:ext uri="{BB962C8B-B14F-4D97-AF65-F5344CB8AC3E}">
        <p14:creationId xmlns:p14="http://schemas.microsoft.com/office/powerpoint/2010/main" val="132130420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noFill/>
          </a:ln>
        </p:spPr>
        <p:style>
          <a:lnRef idx="2">
            <a:schemeClr val="accent2"/>
          </a:lnRef>
          <a:fillRef idx="1">
            <a:schemeClr val="lt1"/>
          </a:fillRef>
          <a:effectRef idx="0">
            <a:schemeClr val="accent2"/>
          </a:effectRef>
          <a:fontRef idx="minor">
            <a:schemeClr val="dk1"/>
          </a:fontRef>
        </p:style>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fa-IR" sz="115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rPr>
              <a:t>لبه</a:t>
            </a:r>
            <a:endParaRPr lang="en-GB" sz="115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endParaRPr>
          </a:p>
        </p:txBody>
      </p:sp>
      <p:pic>
        <p:nvPicPr>
          <p:cNvPr id="4098" name="Picture 2" descr="C:\Users\Niknafs\Pictures\s163.jpg"/>
          <p:cNvPicPr>
            <a:picLocks noGrp="1" noChangeAspect="1" noChangeArrowheads="1"/>
          </p:cNvPicPr>
          <p:nvPr>
            <p:ph idx="1"/>
          </p:nvPr>
        </p:nvPicPr>
        <p:blipFill>
          <a:blip r:embed="rId3"/>
          <a:srcRect/>
          <a:stretch>
            <a:fillRect/>
          </a:stretch>
        </p:blipFill>
        <p:spPr bwMode="auto">
          <a:xfrm>
            <a:off x="971699" y="2276872"/>
            <a:ext cx="7172201" cy="4680520"/>
          </a:xfrm>
          <a:prstGeom prst="rect">
            <a:avLst/>
          </a:prstGeom>
          <a:noFill/>
        </p:spPr>
      </p:pic>
    </p:spTree>
    <p:extLst>
      <p:ext uri="{BB962C8B-B14F-4D97-AF65-F5344CB8AC3E}">
        <p14:creationId xmlns:p14="http://schemas.microsoft.com/office/powerpoint/2010/main" val="114693493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332656"/>
            <a:ext cx="8229600" cy="1143000"/>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r" rtl="1"/>
            <a:r>
              <a:rPr lang="fa-IR" sz="8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rPr>
              <a:t>بالشتک دار</a:t>
            </a:r>
            <a:endParaRPr lang="en-GB" sz="8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endParaRPr>
          </a:p>
        </p:txBody>
      </p:sp>
      <p:sp>
        <p:nvSpPr>
          <p:cNvPr id="3" name="Content Placeholder 2"/>
          <p:cNvSpPr>
            <a:spLocks noGrp="1"/>
          </p:cNvSpPr>
          <p:nvPr>
            <p:ph idx="1"/>
          </p:nvPr>
        </p:nvSpPr>
        <p:spPr>
          <a:xfrm>
            <a:off x="457200" y="1903433"/>
            <a:ext cx="8229600" cy="4525963"/>
          </a:xfrm>
        </p:spPr>
        <p:style>
          <a:lnRef idx="2">
            <a:schemeClr val="accent1"/>
          </a:lnRef>
          <a:fillRef idx="1">
            <a:schemeClr val="lt1"/>
          </a:fillRef>
          <a:effectRef idx="0">
            <a:schemeClr val="accent1"/>
          </a:effectRef>
          <a:fontRef idx="minor">
            <a:schemeClr val="dk1"/>
          </a:fontRef>
        </p:style>
        <p:txBody>
          <a:bodyPr tIns="91440" rIns="274320">
            <a:noAutofit/>
          </a:bodyPr>
          <a:lstStyle/>
          <a:p>
            <a:pPr algn="r" rtl="1">
              <a:buClr>
                <a:srgbClr val="FF0000"/>
              </a:buClr>
              <a:buNone/>
            </a:pPr>
            <a:r>
              <a:rPr lang="fa-IR" b="1" dirty="0">
                <a:solidFill>
                  <a:srgbClr val="C00000"/>
                </a:solidFill>
              </a:rPr>
              <a:t>مزایا</a:t>
            </a:r>
            <a:endParaRPr lang="en-GB" b="1" dirty="0">
              <a:solidFill>
                <a:srgbClr val="C00000"/>
              </a:solidFill>
            </a:endParaRPr>
          </a:p>
          <a:p>
            <a:pPr algn="r" rtl="1">
              <a:buClr>
                <a:srgbClr val="FF0000"/>
              </a:buClr>
            </a:pPr>
            <a:r>
              <a:rPr lang="fa-IR" b="1" dirty="0"/>
              <a:t>با سهولت بیشتری به صورت می چسبد</a:t>
            </a:r>
            <a:r>
              <a:rPr lang="fa-IR" b="1" dirty="0" smtClean="0"/>
              <a:t>.</a:t>
            </a:r>
            <a:endParaRPr lang="fa-IR" b="1" dirty="0"/>
          </a:p>
          <a:p>
            <a:pPr algn="r" rtl="1">
              <a:buClr>
                <a:srgbClr val="FF0000"/>
              </a:buClr>
            </a:pPr>
            <a:r>
              <a:rPr lang="fa-IR" b="1" dirty="0"/>
              <a:t>فشار کمتری به صورت وارد می کند.</a:t>
            </a:r>
          </a:p>
          <a:p>
            <a:pPr algn="r" rtl="1">
              <a:buClr>
                <a:srgbClr val="FF0000"/>
              </a:buClr>
            </a:pPr>
            <a:r>
              <a:rPr lang="fa-IR" b="1" dirty="0"/>
              <a:t>در صورت قرار دادن نادرست روی صورت، احتمال آسیب چشم ها کمتر است.</a:t>
            </a:r>
          </a:p>
          <a:p>
            <a:pPr marL="0" indent="0" algn="r" rtl="1">
              <a:buClr>
                <a:srgbClr val="FF0000"/>
              </a:buClr>
              <a:buNone/>
            </a:pPr>
            <a:endParaRPr lang="en-GB" sz="4200" b="1" dirty="0">
              <a:cs typeface="B Nazanin" panose="00000400000000000000" pitchFamily="2" charset="-78"/>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dirty="0"/>
              <a:t>تجهیزات لوله گذاری نای</a:t>
            </a:r>
            <a:r>
              <a:rPr lang="en-US" dirty="0"/>
              <a:t/>
            </a:r>
            <a:br>
              <a:rPr lang="en-US" dirty="0"/>
            </a:br>
            <a:endParaRPr lang="en-US" dirty="0"/>
          </a:p>
        </p:txBody>
      </p:sp>
      <p:sp>
        <p:nvSpPr>
          <p:cNvPr id="3" name="Content Placeholder 2"/>
          <p:cNvSpPr>
            <a:spLocks noGrp="1"/>
          </p:cNvSpPr>
          <p:nvPr>
            <p:ph idx="1"/>
          </p:nvPr>
        </p:nvSpPr>
        <p:spPr/>
        <p:txBody>
          <a:bodyPr>
            <a:normAutofit fontScale="77500" lnSpcReduction="20000"/>
          </a:bodyPr>
          <a:lstStyle/>
          <a:p>
            <a:pPr algn="r" rtl="1"/>
            <a:r>
              <a:rPr lang="fa-IR" dirty="0"/>
              <a:t>لارنگوسکوپ با تیغه های راست شماره 0 نوزاد نارس و شماره 1 نوزاد رسیده</a:t>
            </a:r>
          </a:p>
          <a:p>
            <a:pPr algn="r" rtl="1"/>
            <a:r>
              <a:rPr lang="fa-IR" dirty="0"/>
              <a:t>لامپ و باتری اضافی برای لارنگوسکوپ</a:t>
            </a:r>
          </a:p>
          <a:p>
            <a:pPr algn="r" rtl="1"/>
            <a:r>
              <a:rPr lang="fa-IR" dirty="0"/>
              <a:t> در صورت نیاز لوله تراشه با قطر درونی </a:t>
            </a:r>
            <a:r>
              <a:rPr lang="en-US" dirty="0"/>
              <a:t>mm </a:t>
            </a:r>
            <a:r>
              <a:rPr lang="fa-IR" dirty="0"/>
              <a:t>2/5</a:t>
            </a:r>
            <a:r>
              <a:rPr lang="en-US" dirty="0"/>
              <a:t>،mm </a:t>
            </a:r>
            <a:r>
              <a:rPr lang="fa-IR" dirty="0"/>
              <a:t>3/0</a:t>
            </a:r>
            <a:r>
              <a:rPr lang="en-US" dirty="0"/>
              <a:t> </a:t>
            </a:r>
            <a:r>
              <a:rPr lang="fa-IR" dirty="0"/>
              <a:t>و </a:t>
            </a:r>
            <a:r>
              <a:rPr lang="en-US" dirty="0"/>
              <a:t>mm </a:t>
            </a:r>
            <a:r>
              <a:rPr lang="fa-IR" dirty="0"/>
              <a:t>3/5</a:t>
            </a:r>
            <a:r>
              <a:rPr lang="en-US" dirty="0"/>
              <a:t> </a:t>
            </a:r>
            <a:endParaRPr lang="fa-IR" dirty="0"/>
          </a:p>
          <a:p>
            <a:pPr algn="r" rtl="1"/>
            <a:r>
              <a:rPr lang="fa-IR" dirty="0"/>
              <a:t>استیلت اختیاری</a:t>
            </a:r>
          </a:p>
          <a:p>
            <a:pPr algn="r" rtl="1"/>
            <a:r>
              <a:rPr lang="fa-IR" dirty="0"/>
              <a:t> نوار اندازه گیری </a:t>
            </a:r>
          </a:p>
          <a:p>
            <a:pPr algn="r" rtl="1"/>
            <a:r>
              <a:rPr lang="fa-IR" dirty="0"/>
              <a:t>جدول عمق فرو بردن لوله نای</a:t>
            </a:r>
          </a:p>
          <a:p>
            <a:pPr algn="r" rtl="1"/>
            <a:r>
              <a:rPr lang="fa-IR" dirty="0"/>
              <a:t> قیچی</a:t>
            </a:r>
          </a:p>
          <a:p>
            <a:pPr algn="r" rtl="1"/>
            <a:r>
              <a:rPr lang="fa-IR" dirty="0"/>
              <a:t> چسب ضد آب یا ابزار محکم کردن لوله نای</a:t>
            </a:r>
          </a:p>
          <a:p>
            <a:pPr algn="r" rtl="1"/>
            <a:r>
              <a:rPr lang="fa-IR" dirty="0"/>
              <a:t> پدهای الکلی </a:t>
            </a:r>
          </a:p>
          <a:p>
            <a:pPr algn="r" rtl="1"/>
            <a:r>
              <a:rPr lang="fa-IR" dirty="0"/>
              <a:t>کاپنوگراف یا آشکارساز دی اکسیدکربن</a:t>
            </a:r>
            <a:endParaRPr lang="en-US" dirty="0"/>
          </a:p>
          <a:p>
            <a:endParaRPr lang="en-US" dirty="0"/>
          </a:p>
        </p:txBody>
      </p:sp>
    </p:spTree>
    <p:extLst>
      <p:ext uri="{BB962C8B-B14F-4D97-AF65-F5344CB8AC3E}">
        <p14:creationId xmlns:p14="http://schemas.microsoft.com/office/powerpoint/2010/main" val="73392687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485800"/>
            <a:ext cx="8229600" cy="1143000"/>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r" rtl="1"/>
            <a:r>
              <a:rPr lang="fa-IR" sz="8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rPr>
              <a:t>بدون بالشتک</a:t>
            </a:r>
            <a:endParaRPr lang="en-GB" sz="8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endParaRPr>
          </a:p>
        </p:txBody>
      </p:sp>
      <p:sp>
        <p:nvSpPr>
          <p:cNvPr id="3" name="Content Placeholder 2"/>
          <p:cNvSpPr>
            <a:spLocks noGrp="1"/>
          </p:cNvSpPr>
          <p:nvPr>
            <p:ph idx="1"/>
          </p:nvPr>
        </p:nvSpPr>
        <p:spPr>
          <a:xfrm>
            <a:off x="457200" y="1903433"/>
            <a:ext cx="8229600" cy="4693919"/>
          </a:xfrm>
        </p:spPr>
        <p:style>
          <a:lnRef idx="2">
            <a:schemeClr val="accent1"/>
          </a:lnRef>
          <a:fillRef idx="1">
            <a:schemeClr val="lt1"/>
          </a:fillRef>
          <a:effectRef idx="0">
            <a:schemeClr val="accent1"/>
          </a:effectRef>
          <a:fontRef idx="minor">
            <a:schemeClr val="dk1"/>
          </a:fontRef>
        </p:style>
        <p:txBody>
          <a:bodyPr tIns="91440" rIns="274320">
            <a:normAutofit fontScale="92500" lnSpcReduction="20000"/>
          </a:bodyPr>
          <a:lstStyle/>
          <a:p>
            <a:pPr algn="r" rtl="1">
              <a:buClr>
                <a:srgbClr val="FF0000"/>
              </a:buClr>
              <a:buNone/>
            </a:pPr>
            <a:r>
              <a:rPr lang="fa-IR" sz="5400" b="1" dirty="0">
                <a:solidFill>
                  <a:srgbClr val="C00000"/>
                </a:solidFill>
                <a:cs typeface="B Nazanin" panose="00000400000000000000" pitchFamily="2" charset="-78"/>
              </a:rPr>
              <a:t>معایب</a:t>
            </a:r>
            <a:endParaRPr lang="en-GB" sz="5400" b="1" dirty="0">
              <a:solidFill>
                <a:srgbClr val="C00000"/>
              </a:solidFill>
              <a:cs typeface="B Nazanin" panose="00000400000000000000" pitchFamily="2" charset="-78"/>
            </a:endParaRPr>
          </a:p>
          <a:p>
            <a:pPr algn="r" rtl="1">
              <a:buClr>
                <a:srgbClr val="FF0000"/>
              </a:buClr>
            </a:pPr>
            <a:r>
              <a:rPr lang="fa-IR" sz="3900" b="1" dirty="0">
                <a:cs typeface="B Nazanin" panose="00000400000000000000" pitchFamily="2" charset="-78"/>
              </a:rPr>
              <a:t>در صورت قـرار دادن نادرست روی صورت، ممکن است به چشم ها آسیب برسد.</a:t>
            </a:r>
          </a:p>
          <a:p>
            <a:pPr algn="r" rtl="1">
              <a:buClr>
                <a:srgbClr val="FF0000"/>
              </a:buClr>
            </a:pPr>
            <a:r>
              <a:rPr lang="fa-IR" sz="3900" b="1" dirty="0">
                <a:cs typeface="B Nazanin" panose="00000400000000000000" pitchFamily="2" charset="-78"/>
              </a:rPr>
              <a:t>ایجاد فضای بدون نشت بین ماسک و صورت مشکل تر است.</a:t>
            </a:r>
          </a:p>
          <a:p>
            <a:pPr algn="r" rtl="1">
              <a:buClr>
                <a:srgbClr val="FF0000"/>
              </a:buClr>
            </a:pPr>
            <a:r>
              <a:rPr lang="fa-IR" sz="3900" b="1" dirty="0">
                <a:cs typeface="B Nazanin" panose="00000400000000000000" pitchFamily="2" charset="-78"/>
              </a:rPr>
              <a:t>چنـانچه با فشار روی صورت گذاشته شـود  سبب خون مردگی می شود.</a:t>
            </a:r>
            <a:endParaRPr lang="en-GB" sz="3900" b="1" dirty="0">
              <a:cs typeface="B Nazanin" panose="00000400000000000000" pitchFamily="2" charset="-78"/>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214290"/>
            <a:ext cx="8229600" cy="1143000"/>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r" rtl="1"/>
            <a:r>
              <a:rPr lang="fa-IR" sz="115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rPr>
              <a:t>شکل</a:t>
            </a:r>
            <a:endParaRPr lang="en-GB" sz="115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endParaRPr>
          </a:p>
        </p:txBody>
      </p:sp>
      <p:sp>
        <p:nvSpPr>
          <p:cNvPr id="3" name="Content Placeholder 2"/>
          <p:cNvSpPr>
            <a:spLocks noGrp="1"/>
          </p:cNvSpPr>
          <p:nvPr>
            <p:ph idx="1"/>
          </p:nvPr>
        </p:nvSpPr>
        <p:spPr>
          <a:xfrm>
            <a:off x="457200" y="1904573"/>
            <a:ext cx="8229600" cy="2748563"/>
          </a:xfrm>
        </p:spPr>
        <p:style>
          <a:lnRef idx="2">
            <a:schemeClr val="accent1"/>
          </a:lnRef>
          <a:fillRef idx="1">
            <a:schemeClr val="lt1"/>
          </a:fillRef>
          <a:effectRef idx="0">
            <a:schemeClr val="accent1"/>
          </a:effectRef>
          <a:fontRef idx="minor">
            <a:schemeClr val="dk1"/>
          </a:fontRef>
        </p:style>
        <p:txBody>
          <a:bodyPr>
            <a:normAutofit/>
          </a:bodyPr>
          <a:lstStyle/>
          <a:p>
            <a:pPr algn="r" rtl="1">
              <a:buClr>
                <a:srgbClr val="FF0000"/>
              </a:buClr>
            </a:pPr>
            <a:r>
              <a:rPr lang="en-GB" sz="7200" b="1" dirty="0">
                <a:cs typeface="B Nazanin" panose="00000400000000000000" pitchFamily="2" charset="-78"/>
              </a:rPr>
              <a:t> </a:t>
            </a:r>
            <a:r>
              <a:rPr lang="fa-IR" sz="7200" b="1" dirty="0">
                <a:cs typeface="B Nazanin" panose="00000400000000000000" pitchFamily="2" charset="-78"/>
              </a:rPr>
              <a:t>گرد</a:t>
            </a:r>
          </a:p>
          <a:p>
            <a:pPr algn="r" rtl="1">
              <a:buClr>
                <a:srgbClr val="FF0000"/>
              </a:buClr>
            </a:pPr>
            <a:r>
              <a:rPr lang="fa-IR" sz="7200" b="1" dirty="0">
                <a:cs typeface="B Nazanin" panose="00000400000000000000" pitchFamily="2" charset="-78"/>
              </a:rPr>
              <a:t> آناتومیک</a:t>
            </a:r>
            <a:endParaRPr lang="en-GB" sz="6600" b="1" dirty="0">
              <a:cs typeface="B Nazanin" panose="00000400000000000000" pitchFamily="2" charset="-78"/>
            </a:endParaRPr>
          </a:p>
          <a:p>
            <a:pPr marL="0" indent="0">
              <a:buClr>
                <a:srgbClr val="FF0000"/>
              </a:buClr>
              <a:buNone/>
            </a:pPr>
            <a:endParaRPr lang="en-GB" sz="6600" b="1" dirty="0">
              <a:cs typeface="B Nazanin" panose="00000400000000000000" pitchFamily="2" charset="-78"/>
            </a:endParaRPr>
          </a:p>
          <a:p>
            <a:pPr>
              <a:buClr>
                <a:srgbClr val="FF0000"/>
              </a:buClr>
            </a:pPr>
            <a:endParaRPr lang="en-GB" sz="7200" b="1" dirty="0">
              <a:cs typeface="B Nazanin" panose="00000400000000000000" pitchFamily="2" charset="-78"/>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625" y="500062"/>
            <a:ext cx="8258175" cy="1488777"/>
          </a:xfrm>
          <a:ln>
            <a:noFill/>
          </a:ln>
        </p:spPr>
        <p:style>
          <a:lnRef idx="2">
            <a:schemeClr val="accent2"/>
          </a:lnRef>
          <a:fillRef idx="1">
            <a:schemeClr val="lt1"/>
          </a:fillRef>
          <a:effectRef idx="0">
            <a:schemeClr val="accent2"/>
          </a:effectRef>
          <a:fontRef idx="minor">
            <a:schemeClr val="dk1"/>
          </a:fontRef>
        </p:style>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r" rtl="1"/>
            <a:r>
              <a:rPr lang="en-GB" sz="6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rPr>
              <a:t>        </a:t>
            </a:r>
            <a:r>
              <a:rPr lang="fa-IR" sz="6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rPr>
              <a:t> آناتومیک         گرد</a:t>
            </a:r>
            <a:endParaRPr lang="en-GB" sz="6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endParaRPr>
          </a:p>
        </p:txBody>
      </p:sp>
      <p:pic>
        <p:nvPicPr>
          <p:cNvPr id="7170" name="Picture 2" descr="C:\Users\Niknafs\Pictures\s166.jpg"/>
          <p:cNvPicPr>
            <a:picLocks noGrp="1" noChangeAspect="1" noChangeArrowheads="1"/>
          </p:cNvPicPr>
          <p:nvPr>
            <p:ph idx="1"/>
          </p:nvPr>
        </p:nvPicPr>
        <p:blipFill>
          <a:blip r:embed="rId3"/>
          <a:srcRect/>
          <a:stretch>
            <a:fillRect/>
          </a:stretch>
        </p:blipFill>
        <p:spPr bwMode="auto">
          <a:xfrm>
            <a:off x="1221186" y="2096188"/>
            <a:ext cx="6636962" cy="4429156"/>
          </a:xfrm>
          <a:prstGeom prst="rect">
            <a:avLst/>
          </a:prstGeom>
          <a:noFill/>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472" y="476672"/>
            <a:ext cx="8229600" cy="1143000"/>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r" rtl="1"/>
            <a:r>
              <a:rPr lang="fa-IR" sz="9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rPr>
              <a:t>گرد</a:t>
            </a:r>
            <a:endParaRPr lang="en-GB" sz="9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endParaRPr>
          </a:p>
        </p:txBody>
      </p:sp>
      <p:sp>
        <p:nvSpPr>
          <p:cNvPr id="3" name="Content Placeholder 2"/>
          <p:cNvSpPr>
            <a:spLocks noGrp="1"/>
          </p:cNvSpPr>
          <p:nvPr>
            <p:ph idx="1"/>
          </p:nvPr>
        </p:nvSpPr>
        <p:spPr>
          <a:xfrm>
            <a:off x="457200" y="2071389"/>
            <a:ext cx="8229600" cy="4525963"/>
          </a:xfrm>
        </p:spPr>
        <p:style>
          <a:lnRef idx="2">
            <a:schemeClr val="accent1"/>
          </a:lnRef>
          <a:fillRef idx="1">
            <a:schemeClr val="lt1"/>
          </a:fillRef>
          <a:effectRef idx="0">
            <a:schemeClr val="accent1"/>
          </a:effectRef>
          <a:fontRef idx="minor">
            <a:schemeClr val="dk1"/>
          </a:fontRef>
        </p:style>
        <p:txBody>
          <a:bodyPr rIns="182880">
            <a:noAutofit/>
          </a:bodyPr>
          <a:lstStyle/>
          <a:p>
            <a:pPr algn="r" rtl="1">
              <a:buClr>
                <a:srgbClr val="FF0000"/>
              </a:buClr>
              <a:buNone/>
            </a:pPr>
            <a:r>
              <a:rPr lang="fa-IR" sz="3600" b="1" dirty="0">
                <a:solidFill>
                  <a:srgbClr val="C00000"/>
                </a:solidFill>
              </a:rPr>
              <a:t>معایب</a:t>
            </a:r>
            <a:endParaRPr lang="en-GB" sz="3600" b="1" dirty="0">
              <a:solidFill>
                <a:srgbClr val="C00000"/>
              </a:solidFill>
            </a:endParaRPr>
          </a:p>
          <a:p>
            <a:pPr marL="341313" indent="-341313" algn="r" rtl="1">
              <a:buClr>
                <a:srgbClr val="FF0000"/>
              </a:buClr>
            </a:pPr>
            <a:r>
              <a:rPr lang="fa-IR" sz="3600" b="1" dirty="0"/>
              <a:t>چنانچه اندازه ماسک نامناسب انتخاب شود، فضای بدون نشت بین ماسک و صورت ایجاد نمی شود.</a:t>
            </a:r>
          </a:p>
          <a:p>
            <a:pPr marL="341313" indent="-341313" algn="r" rtl="1">
              <a:buClr>
                <a:srgbClr val="FF0000"/>
              </a:buClr>
            </a:pPr>
            <a:r>
              <a:rPr lang="fa-IR" sz="3600" b="1" dirty="0"/>
              <a:t>چنـانچه ماسک خیلی بزرگ باشد، احتمال آسیب چشم ها وجود دارد.</a:t>
            </a:r>
            <a:endParaRPr lang="en-GB" sz="3600" b="1" dirty="0"/>
          </a:p>
          <a:p>
            <a:pPr marL="0" indent="0">
              <a:buClr>
                <a:srgbClr val="FF0000"/>
              </a:buClr>
              <a:buNone/>
            </a:pPr>
            <a:endParaRPr lang="en-GB" sz="4400" b="1" dirty="0">
              <a:cs typeface="B Nazanin" panose="00000400000000000000" pitchFamily="2" charset="-78"/>
            </a:endParaRPr>
          </a:p>
        </p:txBody>
      </p:sp>
    </p:spTree>
    <p:extLst>
      <p:ext uri="{BB962C8B-B14F-4D97-AF65-F5344CB8AC3E}">
        <p14:creationId xmlns:p14="http://schemas.microsoft.com/office/powerpoint/2010/main" val="312251423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472" y="413792"/>
            <a:ext cx="8229600" cy="1143000"/>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r" rtl="1"/>
            <a:r>
              <a:rPr lang="fa-IR" sz="8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rPr>
              <a:t>آناتومیک</a:t>
            </a:r>
            <a:endParaRPr lang="en-GB" sz="8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endParaRPr>
          </a:p>
        </p:txBody>
      </p:sp>
      <p:sp>
        <p:nvSpPr>
          <p:cNvPr id="3" name="Content Placeholder 2"/>
          <p:cNvSpPr>
            <a:spLocks noGrp="1"/>
          </p:cNvSpPr>
          <p:nvPr>
            <p:ph idx="1"/>
          </p:nvPr>
        </p:nvSpPr>
        <p:spPr>
          <a:xfrm>
            <a:off x="827584" y="2060848"/>
            <a:ext cx="8229600" cy="4118995"/>
          </a:xfrm>
        </p:spPr>
        <p:style>
          <a:lnRef idx="2">
            <a:schemeClr val="accent1"/>
          </a:lnRef>
          <a:fillRef idx="1">
            <a:schemeClr val="lt1"/>
          </a:fillRef>
          <a:effectRef idx="0">
            <a:schemeClr val="accent1"/>
          </a:effectRef>
          <a:fontRef idx="minor">
            <a:schemeClr val="dk1"/>
          </a:fontRef>
        </p:style>
        <p:txBody>
          <a:bodyPr tIns="91440" rIns="274320">
            <a:normAutofit/>
          </a:bodyPr>
          <a:lstStyle/>
          <a:p>
            <a:pPr algn="r" rtl="1">
              <a:buClr>
                <a:srgbClr val="FF0000"/>
              </a:buClr>
              <a:buNone/>
            </a:pPr>
            <a:r>
              <a:rPr lang="fa-IR" sz="5400" b="1" dirty="0">
                <a:solidFill>
                  <a:srgbClr val="C00000"/>
                </a:solidFill>
              </a:rPr>
              <a:t>مزایا</a:t>
            </a:r>
            <a:endParaRPr lang="en-GB" sz="5400" b="1" dirty="0">
              <a:solidFill>
                <a:srgbClr val="C00000"/>
              </a:solidFill>
            </a:endParaRPr>
          </a:p>
          <a:p>
            <a:pPr algn="r" rtl="1">
              <a:buClr>
                <a:srgbClr val="FF0000"/>
              </a:buClr>
            </a:pPr>
            <a:r>
              <a:rPr lang="fa-IR" sz="4800" b="1" dirty="0"/>
              <a:t>ایجاد فضای بدون نشت آسانتر است.</a:t>
            </a:r>
          </a:p>
          <a:p>
            <a:pPr algn="r" rtl="1">
              <a:buClr>
                <a:srgbClr val="FF0000"/>
              </a:buClr>
            </a:pPr>
            <a:r>
              <a:rPr lang="fa-IR" sz="4800" b="1" dirty="0"/>
              <a:t>احتمال آسیب چشم ها کمتر است.</a:t>
            </a:r>
            <a:endParaRPr lang="en-GB" sz="4800" b="1" dirty="0"/>
          </a:p>
        </p:txBody>
      </p:sp>
    </p:spTree>
    <p:extLst>
      <p:ext uri="{BB962C8B-B14F-4D97-AF65-F5344CB8AC3E}">
        <p14:creationId xmlns:p14="http://schemas.microsoft.com/office/powerpoint/2010/main" val="325332124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r" rtl="1"/>
            <a:r>
              <a:rPr lang="fa-IR" sz="9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rPr>
              <a:t>اندازه</a:t>
            </a:r>
            <a:endParaRPr lang="en-GB" sz="9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endParaRPr>
          </a:p>
        </p:txBody>
      </p:sp>
      <p:sp>
        <p:nvSpPr>
          <p:cNvPr id="4" name="Content Placeholder 3"/>
          <p:cNvSpPr>
            <a:spLocks noGrp="1"/>
          </p:cNvSpPr>
          <p:nvPr>
            <p:ph idx="1"/>
          </p:nvPr>
        </p:nvSpPr>
        <p:spPr>
          <a:xfrm>
            <a:off x="457200" y="2104256"/>
            <a:ext cx="8229600" cy="2908920"/>
          </a:xfrm>
        </p:spPr>
        <p:style>
          <a:lnRef idx="2">
            <a:schemeClr val="accent1"/>
          </a:lnRef>
          <a:fillRef idx="1">
            <a:schemeClr val="lt1"/>
          </a:fillRef>
          <a:effectRef idx="0">
            <a:schemeClr val="accent1"/>
          </a:effectRef>
          <a:fontRef idx="minor">
            <a:schemeClr val="dk1"/>
          </a:fontRef>
        </p:style>
        <p:txBody>
          <a:bodyPr tIns="91440">
            <a:noAutofit/>
          </a:bodyPr>
          <a:lstStyle/>
          <a:p>
            <a:pPr algn="r" rtl="1">
              <a:buClr>
                <a:srgbClr val="FF0000"/>
              </a:buClr>
            </a:pPr>
            <a:r>
              <a:rPr lang="fa-IR" sz="6600" b="1" dirty="0">
                <a:cs typeface="B Nazanin" panose="00000400000000000000" pitchFamily="2" charset="-78"/>
              </a:rPr>
              <a:t> کوچک</a:t>
            </a:r>
          </a:p>
          <a:p>
            <a:pPr algn="r" rtl="1">
              <a:buClr>
                <a:srgbClr val="FF0000"/>
              </a:buClr>
            </a:pPr>
            <a:r>
              <a:rPr lang="fa-IR" sz="6600" b="1" dirty="0">
                <a:cs typeface="B Nazanin" panose="00000400000000000000" pitchFamily="2" charset="-78"/>
              </a:rPr>
              <a:t> بزرگ</a:t>
            </a:r>
            <a:endParaRPr lang="en-GB" sz="6600" b="1" dirty="0">
              <a:cs typeface="B Nazanin" panose="00000400000000000000" pitchFamily="2" charset="-78"/>
            </a:endParaRPr>
          </a:p>
          <a:p>
            <a:pPr marL="0" indent="0">
              <a:buClr>
                <a:srgbClr val="FF0000"/>
              </a:buClr>
              <a:buNone/>
            </a:pPr>
            <a:endParaRPr lang="en-GB" sz="6600" b="1" dirty="0">
              <a:cs typeface="B Nazanin" panose="00000400000000000000" pitchFamily="2" charset="-78"/>
            </a:endParaRPr>
          </a:p>
          <a:p>
            <a:pPr marL="0" indent="0">
              <a:buClr>
                <a:srgbClr val="FF0000"/>
              </a:buClr>
              <a:buNone/>
            </a:pPr>
            <a:endParaRPr lang="en-GB" sz="6600" b="1" dirty="0">
              <a:cs typeface="B Nazanin" panose="00000400000000000000" pitchFamily="2" charset="-78"/>
            </a:endParaRPr>
          </a:p>
        </p:txBody>
      </p:sp>
    </p:spTree>
    <p:extLst>
      <p:ext uri="{BB962C8B-B14F-4D97-AF65-F5344CB8AC3E}">
        <p14:creationId xmlns:p14="http://schemas.microsoft.com/office/powerpoint/2010/main" val="388502382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27373"/>
            <a:ext cx="8229600" cy="4525963"/>
          </a:xfrm>
        </p:spPr>
        <p:style>
          <a:lnRef idx="2">
            <a:schemeClr val="accent1"/>
          </a:lnRef>
          <a:fillRef idx="1">
            <a:schemeClr val="lt1"/>
          </a:fillRef>
          <a:effectRef idx="0">
            <a:schemeClr val="accent1"/>
          </a:effectRef>
          <a:fontRef idx="minor">
            <a:schemeClr val="dk1"/>
          </a:fontRef>
        </p:style>
        <p:txBody>
          <a:bodyPr tIns="182880" rIns="91440">
            <a:noAutofit/>
          </a:bodyPr>
          <a:lstStyle/>
          <a:p>
            <a:pPr marL="0" indent="0" algn="r" rtl="1">
              <a:buClr>
                <a:srgbClr val="FF0000"/>
              </a:buClr>
              <a:buNone/>
            </a:pPr>
            <a:r>
              <a:rPr lang="fa-IR" dirty="0">
                <a:solidFill>
                  <a:srgbClr val="C00000"/>
                </a:solidFill>
              </a:rPr>
              <a:t>ماسک مناسب قسمتی از چانه، دهان، و بینی را می پوشاند و به چشم ها فشار وارد نمی آورد.</a:t>
            </a:r>
          </a:p>
          <a:p>
            <a:pPr algn="r" rtl="1">
              <a:buClr>
                <a:srgbClr val="FF0000"/>
              </a:buClr>
            </a:pPr>
            <a:endParaRPr lang="fa-IR" dirty="0">
              <a:solidFill>
                <a:schemeClr val="tx1"/>
              </a:solidFill>
            </a:endParaRPr>
          </a:p>
          <a:p>
            <a:pPr algn="r" rtl="1">
              <a:buClr>
                <a:srgbClr val="FF0000"/>
              </a:buClr>
            </a:pPr>
            <a:r>
              <a:rPr lang="fa-IR" dirty="0">
                <a:solidFill>
                  <a:schemeClr val="tx1"/>
                </a:solidFill>
              </a:rPr>
              <a:t>خیلی بزرگ </a:t>
            </a:r>
            <a:r>
              <a:rPr lang="fa-IR" dirty="0">
                <a:solidFill>
                  <a:srgbClr val="FF0000"/>
                </a:solidFill>
              </a:rPr>
              <a:t>←</a:t>
            </a:r>
            <a:r>
              <a:rPr lang="fa-IR" dirty="0">
                <a:solidFill>
                  <a:schemeClr val="tx1"/>
                </a:solidFill>
              </a:rPr>
              <a:t> آسیب چشم ها</a:t>
            </a:r>
          </a:p>
          <a:p>
            <a:pPr algn="r" rtl="1">
              <a:buClr>
                <a:srgbClr val="FF0000"/>
              </a:buClr>
            </a:pPr>
            <a:r>
              <a:rPr lang="fa-IR" dirty="0">
                <a:solidFill>
                  <a:schemeClr val="tx1"/>
                </a:solidFill>
              </a:rPr>
              <a:t>خیلی کوچک </a:t>
            </a:r>
            <a:r>
              <a:rPr lang="fa-IR" dirty="0">
                <a:solidFill>
                  <a:srgbClr val="FF0000"/>
                </a:solidFill>
              </a:rPr>
              <a:t>←</a:t>
            </a:r>
            <a:r>
              <a:rPr lang="fa-IR" dirty="0">
                <a:solidFill>
                  <a:schemeClr val="tx1"/>
                </a:solidFill>
              </a:rPr>
              <a:t> دهان و بینی را نمی پوشاند و ممکن است راه بینی را مسدود کند.</a:t>
            </a:r>
            <a:endParaRPr lang="en-GB" dirty="0">
              <a:solidFill>
                <a:schemeClr val="tx1"/>
              </a:solidFill>
            </a:endParaRPr>
          </a:p>
          <a:p>
            <a:pPr marL="0" indent="0">
              <a:buClr>
                <a:srgbClr val="FF0000"/>
              </a:buClr>
              <a:buNone/>
            </a:pPr>
            <a:endParaRPr lang="en-GB" sz="4000" b="1" dirty="0">
              <a:cs typeface="B Nazanin" panose="00000400000000000000" pitchFamily="2" charset="-78"/>
            </a:endParaRPr>
          </a:p>
        </p:txBody>
      </p:sp>
      <p:sp>
        <p:nvSpPr>
          <p:cNvPr id="5" name="Title 1"/>
          <p:cNvSpPr>
            <a:spLocks noGrp="1"/>
          </p:cNvSpPr>
          <p:nvPr>
            <p:ph type="title"/>
          </p:nvPr>
        </p:nvSpPr>
        <p:spPr>
          <a:xfrm>
            <a:off x="457200" y="274638"/>
            <a:ext cx="8229600" cy="1143000"/>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r" rtl="1"/>
            <a:r>
              <a:rPr lang="fa-IR" sz="9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rPr>
              <a:t>اندازه</a:t>
            </a:r>
            <a:endParaRPr lang="en-GB" sz="9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noFill/>
          </a:ln>
        </p:spPr>
        <p:style>
          <a:lnRef idx="2">
            <a:schemeClr val="accent2"/>
          </a:lnRef>
          <a:fillRef idx="1">
            <a:schemeClr val="lt1"/>
          </a:fillRef>
          <a:effectRef idx="0">
            <a:schemeClr val="accent2"/>
          </a:effectRef>
          <a:fontRef idx="minor">
            <a:schemeClr val="dk1"/>
          </a:fontRef>
        </p:style>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fa-IR"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rPr>
              <a:t>اندازه مناسب ماسک</a:t>
            </a:r>
            <a:endParaRPr lang="en-GB"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endParaRPr>
          </a:p>
        </p:txBody>
      </p:sp>
      <p:pic>
        <p:nvPicPr>
          <p:cNvPr id="5122" name="Picture 2" descr="C:\Users\Niknafs\Pictures\s168.jpg"/>
          <p:cNvPicPr>
            <a:picLocks noGrp="1" noChangeAspect="1" noChangeArrowheads="1"/>
          </p:cNvPicPr>
          <p:nvPr>
            <p:ph idx="1"/>
          </p:nvPr>
        </p:nvPicPr>
        <p:blipFill>
          <a:blip r:embed="rId3"/>
          <a:srcRect/>
          <a:stretch>
            <a:fillRect/>
          </a:stretch>
        </p:blipFill>
        <p:spPr bwMode="auto">
          <a:xfrm>
            <a:off x="1343995" y="1500174"/>
            <a:ext cx="6684389" cy="4460806"/>
          </a:xfrm>
          <a:prstGeom prst="rect">
            <a:avLst/>
          </a:prstGeom>
          <a:noFill/>
        </p:spPr>
      </p:pic>
    </p:spTree>
    <p:extLst>
      <p:ext uri="{BB962C8B-B14F-4D97-AF65-F5344CB8AC3E}">
        <p14:creationId xmlns:p14="http://schemas.microsoft.com/office/powerpoint/2010/main" val="274355012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noFill/>
          </a:ln>
        </p:spPr>
        <p:style>
          <a:lnRef idx="2">
            <a:schemeClr val="accent2"/>
          </a:lnRef>
          <a:fillRef idx="1">
            <a:schemeClr val="lt1"/>
          </a:fillRef>
          <a:effectRef idx="0">
            <a:schemeClr val="accent2"/>
          </a:effectRef>
          <a:fontRef idx="minor">
            <a:schemeClr val="dk1"/>
          </a:fontRef>
        </p:style>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fa-IR" sz="8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rPr>
              <a:t>اندازه نامناسب ماسک</a:t>
            </a:r>
            <a:endParaRPr lang="en-GB" sz="8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endParaRPr>
          </a:p>
        </p:txBody>
      </p:sp>
      <p:pic>
        <p:nvPicPr>
          <p:cNvPr id="6146" name="Picture 2" descr="C:\Users\Niknafs\Pictures\s169.jpg"/>
          <p:cNvPicPr>
            <a:picLocks noGrp="1" noChangeAspect="1" noChangeArrowheads="1"/>
          </p:cNvPicPr>
          <p:nvPr>
            <p:ph idx="1"/>
          </p:nvPr>
        </p:nvPicPr>
        <p:blipFill>
          <a:blip r:embed="rId3"/>
          <a:srcRect/>
          <a:stretch>
            <a:fillRect/>
          </a:stretch>
        </p:blipFill>
        <p:spPr bwMode="auto">
          <a:xfrm>
            <a:off x="1570479" y="1879594"/>
            <a:ext cx="6529913" cy="4357718"/>
          </a:xfrm>
          <a:prstGeom prst="rect">
            <a:avLst/>
          </a:prstGeom>
          <a:noFill/>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noFill/>
          </a:ln>
        </p:spPr>
        <p:style>
          <a:lnRef idx="2">
            <a:schemeClr val="accent2"/>
          </a:lnRef>
          <a:fillRef idx="1">
            <a:schemeClr val="lt1"/>
          </a:fillRef>
          <a:effectRef idx="0">
            <a:schemeClr val="accent2"/>
          </a:effectRef>
          <a:fontRef idx="minor">
            <a:schemeClr val="dk1"/>
          </a:fontRef>
        </p:style>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fa-IR" sz="8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rPr>
              <a:t>اندازه مناسب ماسک</a:t>
            </a:r>
            <a:endParaRPr lang="en-US" sz="8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endParaRPr>
          </a:p>
        </p:txBody>
      </p:sp>
      <p:pic>
        <p:nvPicPr>
          <p:cNvPr id="225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5934"/>
          <a:stretch/>
        </p:blipFill>
        <p:spPr bwMode="auto">
          <a:xfrm>
            <a:off x="2205038" y="1740145"/>
            <a:ext cx="4733925" cy="4641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351535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dirty="0"/>
              <a:t>تجویز دارو</a:t>
            </a:r>
            <a:r>
              <a:rPr lang="en-US" dirty="0"/>
              <a:t/>
            </a:r>
            <a:br>
              <a:rPr lang="en-US" dirty="0"/>
            </a:br>
            <a:endParaRPr lang="en-US" dirty="0"/>
          </a:p>
        </p:txBody>
      </p:sp>
      <p:sp>
        <p:nvSpPr>
          <p:cNvPr id="3" name="Content Placeholder 2"/>
          <p:cNvSpPr>
            <a:spLocks noGrp="1"/>
          </p:cNvSpPr>
          <p:nvPr>
            <p:ph idx="1"/>
          </p:nvPr>
        </p:nvSpPr>
        <p:spPr/>
        <p:txBody>
          <a:bodyPr>
            <a:normAutofit fontScale="92500" lnSpcReduction="10000"/>
          </a:bodyPr>
          <a:lstStyle/>
          <a:p>
            <a:pPr algn="r" rtl="1"/>
            <a:r>
              <a:rPr lang="fa-IR" dirty="0"/>
              <a:t>اپی نفرین 1/10000</a:t>
            </a:r>
          </a:p>
          <a:p>
            <a:pPr algn="r" rtl="1"/>
            <a:r>
              <a:rPr lang="fa-IR" dirty="0"/>
              <a:t>نرمال سالین برای حجم افزایی- بطری </a:t>
            </a:r>
            <a:r>
              <a:rPr lang="en-US" dirty="0"/>
              <a:t>mL 100 </a:t>
            </a:r>
            <a:r>
              <a:rPr lang="fa-IR" dirty="0"/>
              <a:t>یا </a:t>
            </a:r>
            <a:r>
              <a:rPr lang="en-US" dirty="0"/>
              <a:t>mL 250 </a:t>
            </a:r>
            <a:r>
              <a:rPr lang="fa-IR" dirty="0"/>
              <a:t>یا سرنگهای از پیش پرشده</a:t>
            </a:r>
          </a:p>
          <a:p>
            <a:pPr algn="r" rtl="1"/>
            <a:r>
              <a:rPr lang="fa-IR" dirty="0"/>
              <a:t> دکستروز 10 %</a:t>
            </a:r>
            <a:r>
              <a:rPr lang="en-US" dirty="0"/>
              <a:t>mL 250 </a:t>
            </a:r>
            <a:r>
              <a:rPr lang="fa-IR" dirty="0"/>
              <a:t>اختیاری</a:t>
            </a:r>
          </a:p>
          <a:p>
            <a:pPr algn="r" rtl="1"/>
            <a:r>
              <a:rPr lang="fa-IR" dirty="0"/>
              <a:t>نرمال سالین برای شست و شو </a:t>
            </a:r>
          </a:p>
          <a:p>
            <a:pPr algn="r" rtl="1"/>
            <a:r>
              <a:rPr lang="fa-IR" dirty="0"/>
              <a:t>سرنگها </a:t>
            </a:r>
            <a:r>
              <a:rPr lang="en-US" dirty="0"/>
              <a:t>mL 1 ،mL 3 ،mL 5 ،mL 60-20</a:t>
            </a:r>
            <a:endParaRPr lang="fa-IR" dirty="0"/>
          </a:p>
          <a:p>
            <a:pPr algn="r" rtl="1"/>
            <a:r>
              <a:rPr lang="fa-IR" dirty="0"/>
              <a:t>سه راهی ها یا رابط های سرم </a:t>
            </a:r>
          </a:p>
          <a:p>
            <a:pPr algn="r" rtl="1"/>
            <a:r>
              <a:rPr lang="fa-IR" dirty="0"/>
              <a:t>جدول محاسبه فوری مقدار داروها برای نوزادان 0/5 تا 4 کیلوگرمی</a:t>
            </a:r>
            <a:endParaRPr lang="en-US" dirty="0"/>
          </a:p>
          <a:p>
            <a:endParaRPr lang="en-US" dirty="0"/>
          </a:p>
        </p:txBody>
      </p:sp>
    </p:spTree>
    <p:extLst>
      <p:ext uri="{BB962C8B-B14F-4D97-AF65-F5344CB8AC3E}">
        <p14:creationId xmlns:p14="http://schemas.microsoft.com/office/powerpoint/2010/main" val="79163080"/>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fa-IR" sz="6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rPr>
              <a:t>قرار دادن ماسک روی صورت</a:t>
            </a:r>
            <a:r>
              <a:rPr lang="en-GB" sz="6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rPr>
              <a:t> </a:t>
            </a:r>
          </a:p>
        </p:txBody>
      </p:sp>
      <p:sp>
        <p:nvSpPr>
          <p:cNvPr id="3" name="Content Placeholder 2"/>
          <p:cNvSpPr>
            <a:spLocks noGrp="1"/>
          </p:cNvSpPr>
          <p:nvPr>
            <p:ph idx="1"/>
          </p:nvPr>
        </p:nvSpPr>
        <p:spPr>
          <a:xfrm>
            <a:off x="428596" y="1761697"/>
            <a:ext cx="8229600" cy="4331599"/>
          </a:xfrm>
        </p:spPr>
        <p:style>
          <a:lnRef idx="2">
            <a:schemeClr val="accent1"/>
          </a:lnRef>
          <a:fillRef idx="1">
            <a:schemeClr val="lt1"/>
          </a:fillRef>
          <a:effectRef idx="0">
            <a:schemeClr val="accent1"/>
          </a:effectRef>
          <a:fontRef idx="minor">
            <a:schemeClr val="dk1"/>
          </a:fontRef>
        </p:style>
        <p:txBody>
          <a:bodyPr tIns="182880">
            <a:noAutofit/>
          </a:bodyPr>
          <a:lstStyle/>
          <a:p>
            <a:pPr algn="r" rtl="1">
              <a:buClr>
                <a:srgbClr val="FF0000"/>
              </a:buClr>
            </a:pPr>
            <a:r>
              <a:rPr lang="fa-IR" b="1" dirty="0"/>
              <a:t>ماسک را به آرامی، به گونه ای روی صورت قرار دهید که قسمتی از چانه، دهان، و بینی را بپوشاند.</a:t>
            </a:r>
          </a:p>
          <a:p>
            <a:pPr algn="r" rtl="1">
              <a:buClr>
                <a:srgbClr val="FF0000"/>
              </a:buClr>
            </a:pPr>
            <a:r>
              <a:rPr lang="fa-IR" b="1" dirty="0"/>
              <a:t>ممکن است ترجیح دهید که ابتدا چـانه را درون ماسک قرار داده سپس دهان و بینی را بپوشانید.</a:t>
            </a:r>
          </a:p>
          <a:p>
            <a:pPr algn="r" rtl="1">
              <a:buClr>
                <a:srgbClr val="FF0000"/>
              </a:buClr>
            </a:pPr>
            <a:r>
              <a:rPr lang="fa-IR" b="1" dirty="0"/>
              <a:t>انگشتان یا دست های خود را روی چشم های نوزاد قرار ندهید.</a:t>
            </a:r>
          </a:p>
          <a:p>
            <a:pPr algn="r" rtl="1">
              <a:buClr>
                <a:srgbClr val="FF0000"/>
              </a:buClr>
            </a:pPr>
            <a:r>
              <a:rPr lang="en-GB" b="1" dirty="0"/>
              <a:t> </a:t>
            </a:r>
            <a:r>
              <a:rPr lang="fa-IR" b="1" dirty="0"/>
              <a:t>به نای نوزاد فشار وارد نیاورید.</a:t>
            </a:r>
            <a:endParaRPr lang="en-GB" b="1" dirty="0"/>
          </a:p>
          <a:p>
            <a:pPr marL="0" indent="0">
              <a:buClr>
                <a:srgbClr val="FF0000"/>
              </a:buClr>
              <a:buNone/>
            </a:pPr>
            <a:endParaRPr lang="en-GB" b="1" dirty="0">
              <a:cs typeface="B Nazanin" panose="00000400000000000000" pitchFamily="2" charset="-78"/>
            </a:endParaRPr>
          </a:p>
          <a:p>
            <a:pPr algn="r">
              <a:buClr>
                <a:srgbClr val="FF0000"/>
              </a:buClr>
              <a:buNone/>
            </a:pPr>
            <a:endParaRPr lang="en-GB" b="1" dirty="0">
              <a:solidFill>
                <a:srgbClr val="C00000"/>
              </a:solidFill>
              <a:cs typeface="B Nazanin" panose="00000400000000000000" pitchFamily="2" charset="-78"/>
            </a:endParaRPr>
          </a:p>
          <a:p>
            <a:pPr>
              <a:buClr>
                <a:srgbClr val="FF0000"/>
              </a:buClr>
              <a:buNone/>
            </a:pPr>
            <a:endParaRPr lang="en-GB" b="1" dirty="0">
              <a:cs typeface="B Nazanin" panose="00000400000000000000" pitchFamily="2" charset="-78"/>
            </a:endParaRPr>
          </a:p>
        </p:txBody>
      </p:sp>
      <p:sp>
        <p:nvSpPr>
          <p:cNvPr id="4" name="Footer Placeholder 3"/>
          <p:cNvSpPr>
            <a:spLocks noGrp="1"/>
          </p:cNvSpPr>
          <p:nvPr>
            <p:ph type="ftr" sz="quarter" idx="11"/>
          </p:nvPr>
        </p:nvSpPr>
        <p:spPr>
          <a:xfrm>
            <a:off x="6588224" y="6232227"/>
            <a:ext cx="2880320" cy="365125"/>
          </a:xfrm>
        </p:spPr>
        <p:txBody>
          <a:bodyPr/>
          <a:lstStyle/>
          <a:p>
            <a:r>
              <a:rPr lang="fa-IR" sz="1800" b="1" dirty="0">
                <a:solidFill>
                  <a:srgbClr val="FF0000"/>
                </a:solidFill>
                <a:cs typeface="B Nazanin" panose="00000400000000000000" pitchFamily="2" charset="-78"/>
              </a:rPr>
              <a:t>ادامه دارد ......</a:t>
            </a:r>
            <a:endParaRPr lang="en-GB" sz="1800" b="1" dirty="0">
              <a:solidFill>
                <a:srgbClr val="FF0000"/>
              </a:solidFill>
              <a:cs typeface="B Nazanin" panose="00000400000000000000" pitchFamily="2" charset="-78"/>
            </a:endParaRPr>
          </a:p>
        </p:txBody>
      </p:sp>
    </p:spTree>
    <p:extLst>
      <p:ext uri="{BB962C8B-B14F-4D97-AF65-F5344CB8AC3E}">
        <p14:creationId xmlns:p14="http://schemas.microsoft.com/office/powerpoint/2010/main" val="424066019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285728"/>
            <a:ext cx="8229600" cy="1143000"/>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GB" sz="5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p>
        </p:txBody>
      </p:sp>
      <p:sp>
        <p:nvSpPr>
          <p:cNvPr id="3" name="Content Placeholder 2"/>
          <p:cNvSpPr>
            <a:spLocks noGrp="1"/>
          </p:cNvSpPr>
          <p:nvPr>
            <p:ph idx="1"/>
          </p:nvPr>
        </p:nvSpPr>
        <p:spPr>
          <a:xfrm>
            <a:off x="428596" y="1760557"/>
            <a:ext cx="8229600" cy="4525963"/>
          </a:xfrm>
        </p:spPr>
        <p:style>
          <a:lnRef idx="2">
            <a:schemeClr val="accent1"/>
          </a:lnRef>
          <a:fillRef idx="1">
            <a:schemeClr val="lt1"/>
          </a:fillRef>
          <a:effectRef idx="0">
            <a:schemeClr val="accent1"/>
          </a:effectRef>
          <a:fontRef idx="minor">
            <a:schemeClr val="dk1"/>
          </a:fontRef>
        </p:style>
        <p:txBody>
          <a:bodyPr tIns="274320">
            <a:noAutofit/>
          </a:bodyPr>
          <a:lstStyle/>
          <a:p>
            <a:pPr algn="r" rtl="1">
              <a:buClr>
                <a:srgbClr val="FF0000"/>
              </a:buClr>
            </a:pPr>
            <a:r>
              <a:rPr lang="fa-IR" b="1" dirty="0">
                <a:solidFill>
                  <a:schemeClr val="tx1"/>
                </a:solidFill>
              </a:rPr>
              <a:t>ماسک را بـه کمک شست، انگشت اشـاره و/ یا انگشت میانی روی صورت نگاه دارید. در عین حال برای باز نگاه داشتن راه هوایی به کمک انگشت حلقه و انگشت پنجم چانه را به سمت جلو و بالا برانید.</a:t>
            </a:r>
            <a:endParaRPr lang="en-GB" b="1" dirty="0">
              <a:solidFill>
                <a:schemeClr val="tx1"/>
              </a:solidFill>
            </a:endParaRPr>
          </a:p>
          <a:p>
            <a:pPr algn="r" rtl="1">
              <a:buClr>
                <a:srgbClr val="FF0000"/>
              </a:buClr>
            </a:pPr>
            <a:r>
              <a:rPr lang="fa-IR" b="1" dirty="0">
                <a:solidFill>
                  <a:schemeClr val="tx1"/>
                </a:solidFill>
              </a:rPr>
              <a:t>همزمان با اجرای </a:t>
            </a:r>
            <a:r>
              <a:rPr lang="en-US" b="1" dirty="0">
                <a:solidFill>
                  <a:schemeClr val="tx1"/>
                </a:solidFill>
              </a:rPr>
              <a:t>PPV</a:t>
            </a:r>
            <a:r>
              <a:rPr lang="fa-IR" b="1" dirty="0">
                <a:solidFill>
                  <a:schemeClr val="tx1"/>
                </a:solidFill>
              </a:rPr>
              <a:t>، وضعیت ماسک و سر نوزاد را به تنـاوب کنترل نماییـد تا از وضعیت درست آنها مطمئن شوید.</a:t>
            </a:r>
            <a:endParaRPr lang="en-GB" b="1" dirty="0">
              <a:solidFill>
                <a:schemeClr val="tx1"/>
              </a:solidFill>
            </a:endParaRPr>
          </a:p>
          <a:p>
            <a:pPr>
              <a:buClr>
                <a:srgbClr val="FF0000"/>
              </a:buClr>
              <a:buNone/>
            </a:pPr>
            <a:endParaRPr lang="en-GB" b="1" dirty="0">
              <a:solidFill>
                <a:schemeClr val="tx1"/>
              </a:solidFill>
              <a:cs typeface="B Nazanin" panose="00000400000000000000" pitchFamily="2" charset="-78"/>
            </a:endParaRPr>
          </a:p>
        </p:txBody>
      </p:sp>
      <p:sp>
        <p:nvSpPr>
          <p:cNvPr id="4" name="Title 1"/>
          <p:cNvSpPr txBox="1">
            <a:spLocks/>
          </p:cNvSpPr>
          <p:nvPr/>
        </p:nvSpPr>
        <p:spPr>
          <a:xfrm>
            <a:off x="457200" y="274638"/>
            <a:ext cx="8229600" cy="1143000"/>
          </a:xfrm>
          <a:prstGeom prst="rect">
            <a:avLst/>
          </a:prstGeom>
        </p:spPr>
        <p:txBody>
          <a:bodyPr vert="horz" lIns="91440" tIns="45720" rIns="91440" bIns="45720" rtlCol="0" anchor="ct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a-IR" sz="6000"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rPr>
              <a:t>قرار دادن ماسک روی صورت</a:t>
            </a:r>
            <a:r>
              <a:rPr lang="en-GB" sz="6000"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rPr>
              <a:t> </a:t>
            </a:r>
            <a:endParaRPr lang="en-GB" sz="6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endParaRPr>
          </a:p>
        </p:txBody>
      </p:sp>
    </p:spTree>
    <p:extLst>
      <p:ext uri="{BB962C8B-B14F-4D97-AF65-F5344CB8AC3E}">
        <p14:creationId xmlns:p14="http://schemas.microsoft.com/office/powerpoint/2010/main" val="396609816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229600" cy="1143000"/>
          </a:xfrm>
          <a:ln>
            <a:noFill/>
          </a:ln>
        </p:spPr>
        <p:style>
          <a:lnRef idx="2">
            <a:schemeClr val="accent2"/>
          </a:lnRef>
          <a:fillRef idx="1">
            <a:schemeClr val="lt1"/>
          </a:fillRef>
          <a:effectRef idx="0">
            <a:schemeClr val="accent2"/>
          </a:effectRef>
          <a:fontRef idx="minor">
            <a:schemeClr val="dk1"/>
          </a:fontRef>
        </p:style>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fa-IR" sz="4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چانه را درون ماسک قرار داده سپس بینی را بپوشانید</a:t>
            </a:r>
            <a:endParaRPr lang="en-US" sz="4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27655"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1679726"/>
            <a:ext cx="5371224" cy="5133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26177590"/>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noFill/>
          </a:ln>
        </p:spPr>
        <p:style>
          <a:lnRef idx="2">
            <a:schemeClr val="accent2"/>
          </a:lnRef>
          <a:fillRef idx="1">
            <a:schemeClr val="lt1"/>
          </a:fillRef>
          <a:effectRef idx="0">
            <a:schemeClr val="accent2"/>
          </a:effectRef>
          <a:fontRef idx="minor">
            <a:schemeClr val="dk1"/>
          </a:fontRef>
        </p:style>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fa-IR" sz="4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rPr>
              <a:t>وضعیت درست ماسک روی صورت</a:t>
            </a:r>
            <a:r>
              <a:rPr lang="en-GB" sz="4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rPr>
              <a:t> </a:t>
            </a:r>
          </a:p>
        </p:txBody>
      </p:sp>
      <p:pic>
        <p:nvPicPr>
          <p:cNvPr id="2050" name="Picture 2" descr="C:\Users\Niknafs\Pictures\s174.jpg"/>
          <p:cNvPicPr>
            <a:picLocks noGrp="1" noChangeAspect="1" noChangeArrowheads="1"/>
          </p:cNvPicPr>
          <p:nvPr>
            <p:ph idx="1"/>
          </p:nvPr>
        </p:nvPicPr>
        <p:blipFill>
          <a:blip r:embed="rId3"/>
          <a:stretch>
            <a:fillRect/>
          </a:stretch>
        </p:blipFill>
        <p:spPr bwMode="auto">
          <a:xfrm>
            <a:off x="2699792" y="1927373"/>
            <a:ext cx="3995895" cy="4525963"/>
          </a:xfrm>
          <a:prstGeom prst="rect">
            <a:avLst/>
          </a:prstGeom>
          <a:noFill/>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2348880"/>
            <a:ext cx="8229600" cy="3773016"/>
          </a:xfrm>
        </p:spPr>
        <p:style>
          <a:lnRef idx="2">
            <a:schemeClr val="accent1"/>
          </a:lnRef>
          <a:fillRef idx="1">
            <a:schemeClr val="lt1"/>
          </a:fillRef>
          <a:effectRef idx="0">
            <a:schemeClr val="accent1"/>
          </a:effectRef>
          <a:fontRef idx="minor">
            <a:schemeClr val="dk1"/>
          </a:fontRef>
        </p:style>
        <p:txBody>
          <a:bodyPr tIns="91440" rIns="274320">
            <a:normAutofit fontScale="77500" lnSpcReduction="20000"/>
          </a:bodyPr>
          <a:lstStyle/>
          <a:p>
            <a:pPr algn="r" rtl="1">
              <a:buClr>
                <a:srgbClr val="FF0000"/>
              </a:buClr>
              <a:buNone/>
            </a:pPr>
            <a:r>
              <a:rPr lang="fa-IR" sz="7000" b="1" dirty="0">
                <a:solidFill>
                  <a:srgbClr val="C00000"/>
                </a:solidFill>
                <a:cs typeface="B Nazanin" panose="00000400000000000000" pitchFamily="2" charset="-78"/>
              </a:rPr>
              <a:t>ابزار</a:t>
            </a:r>
            <a:endParaRPr lang="en-GB" sz="7000" b="1" dirty="0">
              <a:solidFill>
                <a:srgbClr val="C00000"/>
              </a:solidFill>
              <a:cs typeface="B Nazanin" panose="00000400000000000000" pitchFamily="2" charset="-78"/>
            </a:endParaRPr>
          </a:p>
          <a:p>
            <a:pPr algn="r" rtl="1">
              <a:buClr>
                <a:srgbClr val="FF0000"/>
              </a:buClr>
            </a:pPr>
            <a:endParaRPr lang="fa-IR" sz="5800" b="1" dirty="0">
              <a:cs typeface="B Nazanin" panose="00000400000000000000" pitchFamily="2" charset="-78"/>
            </a:endParaRPr>
          </a:p>
          <a:p>
            <a:pPr algn="r" rtl="1">
              <a:buClr>
                <a:srgbClr val="FF0000"/>
              </a:buClr>
            </a:pPr>
            <a:r>
              <a:rPr lang="en-GB" sz="5800" b="1" dirty="0">
                <a:cs typeface="B Nazanin" panose="00000400000000000000" pitchFamily="2" charset="-78"/>
              </a:rPr>
              <a:t> </a:t>
            </a:r>
            <a:r>
              <a:rPr lang="fa-IR" sz="5800" b="1" dirty="0">
                <a:cs typeface="B Nazanin" panose="00000400000000000000" pitchFamily="2" charset="-78"/>
              </a:rPr>
              <a:t>لوله گاواژ </a:t>
            </a:r>
            <a:r>
              <a:rPr lang="en-US" sz="5800" b="1" dirty="0">
                <a:cs typeface="B Nazanin" panose="00000400000000000000" pitchFamily="2" charset="-78"/>
              </a:rPr>
              <a:t>F</a:t>
            </a:r>
            <a:r>
              <a:rPr lang="fa-IR" sz="5800" b="1" dirty="0">
                <a:cs typeface="B Nazanin" panose="00000400000000000000" pitchFamily="2" charset="-78"/>
              </a:rPr>
              <a:t>8</a:t>
            </a:r>
          </a:p>
          <a:p>
            <a:pPr algn="r" rtl="1">
              <a:buClr>
                <a:srgbClr val="FF0000"/>
              </a:buClr>
            </a:pPr>
            <a:r>
              <a:rPr lang="fa-IR" sz="5800" b="1" dirty="0">
                <a:cs typeface="B Nazanin" panose="00000400000000000000" pitchFamily="2" charset="-78"/>
              </a:rPr>
              <a:t> سرنگ 20 میلی لیتری</a:t>
            </a:r>
            <a:endParaRPr lang="en-US" sz="5800" b="1" dirty="0">
              <a:cs typeface="B Nazanin" panose="00000400000000000000" pitchFamily="2" charset="-78"/>
            </a:endParaRPr>
          </a:p>
          <a:p>
            <a:pPr marL="0" indent="0" algn="r" rtl="1">
              <a:buClr>
                <a:srgbClr val="FF0000"/>
              </a:buClr>
              <a:buNone/>
            </a:pPr>
            <a:r>
              <a:rPr lang="en-US" sz="7200" b="1" dirty="0">
                <a:cs typeface="B Nazanin" panose="00000400000000000000" pitchFamily="2" charset="-78"/>
              </a:rPr>
              <a:t> </a:t>
            </a:r>
            <a:endParaRPr lang="en-GB" sz="7200" b="1" dirty="0">
              <a:cs typeface="B Nazanin" panose="00000400000000000000" pitchFamily="2" charset="-78"/>
            </a:endParaRPr>
          </a:p>
          <a:p>
            <a:pPr marL="0" indent="0">
              <a:buClr>
                <a:srgbClr val="FF0000"/>
              </a:buClr>
              <a:buNone/>
            </a:pPr>
            <a:endParaRPr lang="en-GB" sz="7200" b="1" dirty="0">
              <a:cs typeface="B Nazanin" panose="00000400000000000000" pitchFamily="2" charset="-78"/>
            </a:endParaRPr>
          </a:p>
        </p:txBody>
      </p:sp>
      <p:sp>
        <p:nvSpPr>
          <p:cNvPr id="5" name="Footer Placeholder 3"/>
          <p:cNvSpPr>
            <a:spLocks noGrp="1"/>
          </p:cNvSpPr>
          <p:nvPr>
            <p:ph type="ftr" sz="quarter" idx="11"/>
          </p:nvPr>
        </p:nvSpPr>
        <p:spPr>
          <a:xfrm>
            <a:off x="6660232" y="5445224"/>
            <a:ext cx="2952328" cy="365125"/>
          </a:xfrm>
        </p:spPr>
        <p:txBody>
          <a:bodyPr/>
          <a:lstStyle/>
          <a:p>
            <a:r>
              <a:rPr lang="fa-IR" sz="1800" b="1" dirty="0">
                <a:solidFill>
                  <a:srgbClr val="FF0000"/>
                </a:solidFill>
                <a:cs typeface="B Nazanin" panose="00000400000000000000" pitchFamily="2" charset="-78"/>
              </a:rPr>
              <a:t>ادامه دارد ......</a:t>
            </a:r>
            <a:endParaRPr lang="en-GB" sz="1800" b="1" dirty="0">
              <a:solidFill>
                <a:srgbClr val="FF0000"/>
              </a:solidFill>
              <a:cs typeface="B Nazanin" panose="00000400000000000000" pitchFamily="2" charset="-78"/>
            </a:endParaRPr>
          </a:p>
        </p:txBody>
      </p:sp>
      <p:sp>
        <p:nvSpPr>
          <p:cNvPr id="7" name="Title 1"/>
          <p:cNvSpPr>
            <a:spLocks noGrp="1"/>
          </p:cNvSpPr>
          <p:nvPr>
            <p:ph type="title"/>
          </p:nvPr>
        </p:nvSpPr>
        <p:spPr>
          <a:xfrm>
            <a:off x="457200" y="274638"/>
            <a:ext cx="8229600" cy="1143000"/>
          </a:xfrm>
          <a:ln>
            <a:noFill/>
          </a:ln>
        </p:spPr>
        <p:style>
          <a:lnRef idx="2">
            <a:schemeClr val="accent2"/>
          </a:lnRef>
          <a:fillRef idx="1">
            <a:schemeClr val="lt1"/>
          </a:fillRef>
          <a:effectRef idx="0">
            <a:schemeClr val="accent2"/>
          </a:effectRef>
          <a:fontRef idx="minor">
            <a:schemeClr val="dk1"/>
          </a:fontRef>
        </p:style>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rtl="1"/>
            <a:r>
              <a:rPr lang="fa-IR"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rPr>
              <a:t>تعبیه لوله دهانی معدی</a:t>
            </a:r>
            <a:endParaRPr lang="en-US"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endParaRPr>
          </a:p>
        </p:txBody>
      </p:sp>
    </p:spTree>
    <p:extLst>
      <p:ext uri="{BB962C8B-B14F-4D97-AF65-F5344CB8AC3E}">
        <p14:creationId xmlns:p14="http://schemas.microsoft.com/office/powerpoint/2010/main" val="707860636"/>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9776"/>
            <a:ext cx="8229600" cy="1143000"/>
          </a:xfrm>
          <a:ln/>
        </p:spPr>
        <p:style>
          <a:lnRef idx="2">
            <a:schemeClr val="accent2"/>
          </a:lnRef>
          <a:fillRef idx="1">
            <a:schemeClr val="lt1"/>
          </a:fillRef>
          <a:effectRef idx="0">
            <a:schemeClr val="accent2"/>
          </a:effectRef>
          <a:fontRef idx="minor">
            <a:schemeClr val="dk1"/>
          </a:fontRef>
        </p:style>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fa-IR"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rPr>
              <a:t>تعبیه لوله دهانی معدی</a:t>
            </a:r>
            <a:endParaRPr lang="en-GB"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endParaRPr>
          </a:p>
        </p:txBody>
      </p:sp>
      <p:sp>
        <p:nvSpPr>
          <p:cNvPr id="4" name="Content Placeholder 3"/>
          <p:cNvSpPr>
            <a:spLocks noGrp="1"/>
          </p:cNvSpPr>
          <p:nvPr>
            <p:ph idx="1"/>
          </p:nvPr>
        </p:nvSpPr>
        <p:spPr>
          <a:xfrm>
            <a:off x="457200" y="1600200"/>
            <a:ext cx="8229600" cy="5207747"/>
          </a:xfrm>
        </p:spPr>
        <p:txBody>
          <a:bodyPr>
            <a:normAutofit/>
          </a:bodyPr>
          <a:lstStyle/>
          <a:p>
            <a:pPr marL="0" indent="0" algn="r" rtl="1">
              <a:buClr>
                <a:srgbClr val="FF0000"/>
              </a:buClr>
              <a:buNone/>
            </a:pPr>
            <a:r>
              <a:rPr lang="fa-IR" sz="3000" b="1" dirty="0">
                <a:solidFill>
                  <a:srgbClr val="C00000"/>
                </a:solidFill>
                <a:cs typeface="B Nazanin" panose="00000400000000000000" pitchFamily="2" charset="-78"/>
              </a:rPr>
              <a:t>1. </a:t>
            </a:r>
            <a:r>
              <a:rPr lang="fa-IR" sz="3000" b="1" dirty="0">
                <a:cs typeface="B Nazanin" panose="00000400000000000000" pitchFamily="2" charset="-78"/>
              </a:rPr>
              <a:t>اندازه گیری طول لوله</a:t>
            </a:r>
            <a:endParaRPr lang="en-GB" sz="3000" b="1" dirty="0">
              <a:cs typeface="B Nazanin" panose="00000400000000000000" pitchFamily="2" charset="-78"/>
            </a:endParaRPr>
          </a:p>
        </p:txBody>
      </p:sp>
      <p:pic>
        <p:nvPicPr>
          <p:cNvPr id="266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2060849"/>
            <a:ext cx="5760640" cy="4747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34661302"/>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p:spPr>
        <p:style>
          <a:lnRef idx="2">
            <a:schemeClr val="accent2"/>
          </a:lnRef>
          <a:fillRef idx="1">
            <a:schemeClr val="lt1"/>
          </a:fillRef>
          <a:effectRef idx="0">
            <a:schemeClr val="accent2"/>
          </a:effectRef>
          <a:fontRef idx="minor">
            <a:schemeClr val="dk1"/>
          </a:fontRef>
        </p:style>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fa-IR" sz="7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تعبیه لوله دهانی معدی</a:t>
            </a:r>
            <a:endParaRPr lang="en-US" sz="7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Content Placeholder 2"/>
          <p:cNvSpPr>
            <a:spLocks noGrp="1"/>
          </p:cNvSpPr>
          <p:nvPr>
            <p:ph sz="half" idx="1"/>
          </p:nvPr>
        </p:nvSpPr>
        <p:spPr>
          <a:xfrm>
            <a:off x="5292080" y="2060848"/>
            <a:ext cx="3384376" cy="3384377"/>
          </a:xfrm>
          <a:ln>
            <a:noFill/>
          </a:ln>
        </p:spPr>
        <p:style>
          <a:lnRef idx="2">
            <a:schemeClr val="accent3"/>
          </a:lnRef>
          <a:fillRef idx="1">
            <a:schemeClr val="lt1"/>
          </a:fillRef>
          <a:effectRef idx="0">
            <a:schemeClr val="accent3"/>
          </a:effectRef>
          <a:fontRef idx="minor">
            <a:schemeClr val="dk1"/>
          </a:fontRef>
        </p:style>
        <p:txBody>
          <a:bodyPr>
            <a:normAutofit/>
          </a:bodyPr>
          <a:lstStyle/>
          <a:p>
            <a:pPr marL="0" indent="0" algn="r" rtl="1">
              <a:buNone/>
            </a:pPr>
            <a:endParaRPr lang="en-GB" sz="3000" b="1" dirty="0">
              <a:solidFill>
                <a:srgbClr val="FF0000"/>
              </a:solidFill>
              <a:cs typeface="B Nazanin" panose="00000400000000000000" pitchFamily="2" charset="-78"/>
            </a:endParaRPr>
          </a:p>
          <a:p>
            <a:pPr marL="0" indent="0" algn="r" rtl="1">
              <a:buNone/>
            </a:pPr>
            <a:r>
              <a:rPr lang="fa-IR" sz="3000" b="1" dirty="0">
                <a:solidFill>
                  <a:srgbClr val="C00000"/>
                </a:solidFill>
                <a:cs typeface="B Nazanin" panose="00000400000000000000" pitchFamily="2" charset="-78"/>
              </a:rPr>
              <a:t>2. </a:t>
            </a:r>
            <a:r>
              <a:rPr lang="fa-IR" sz="3000" b="1" dirty="0">
                <a:solidFill>
                  <a:schemeClr val="tx1"/>
                </a:solidFill>
                <a:cs typeface="B Nazanin" panose="00000400000000000000" pitchFamily="2" charset="-78"/>
              </a:rPr>
              <a:t>لـوله را از راه دهـان</a:t>
            </a:r>
          </a:p>
          <a:p>
            <a:pPr marL="0" indent="0" algn="r" rtl="1">
              <a:buNone/>
            </a:pPr>
            <a:r>
              <a:rPr lang="fa-IR" sz="3000" b="1" dirty="0">
                <a:solidFill>
                  <a:schemeClr val="tx1"/>
                </a:solidFill>
                <a:cs typeface="B Nazanin" panose="00000400000000000000" pitchFamily="2" charset="-78"/>
              </a:rPr>
              <a:t>بگذارید. تهویه را ادامه دهید. </a:t>
            </a:r>
            <a:endParaRPr lang="en-US" sz="3000" dirty="0">
              <a:solidFill>
                <a:schemeClr val="tx1"/>
              </a:solidFill>
              <a:cs typeface="B Nazanin" panose="00000400000000000000" pitchFamily="2" charset="-78"/>
            </a:endParaRPr>
          </a:p>
        </p:txBody>
      </p:sp>
      <p:pic>
        <p:nvPicPr>
          <p:cNvPr id="27650" name="Picture 2"/>
          <p:cNvPicPr>
            <a:picLocks noGrp="1" noChangeAspect="1" noChangeArrowheads="1"/>
          </p:cNvPicPr>
          <p:nvPr>
            <p:ph sz="half" idx="2"/>
          </p:nvPr>
        </p:nvPicPr>
        <p:blipFill>
          <a:blip r:embed="rId2">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467544" y="2060848"/>
            <a:ext cx="4608512" cy="3456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98605079"/>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637856" y="1600200"/>
            <a:ext cx="4038600" cy="4525963"/>
          </a:xfrm>
        </p:spPr>
        <p:txBody>
          <a:bodyPr>
            <a:normAutofit/>
          </a:bodyPr>
          <a:lstStyle/>
          <a:p>
            <a:pPr marL="0" indent="0" algn="r" rtl="1">
              <a:buClr>
                <a:srgbClr val="FF0000"/>
              </a:buClr>
              <a:buNone/>
            </a:pPr>
            <a:endParaRPr lang="en-GB" sz="3600" b="1" dirty="0">
              <a:cs typeface="B Nazanin" panose="00000400000000000000" pitchFamily="2" charset="-78"/>
            </a:endParaRPr>
          </a:p>
          <a:p>
            <a:pPr marL="0" indent="0" algn="r" rtl="1">
              <a:buClr>
                <a:srgbClr val="FF0000"/>
              </a:buClr>
              <a:buNone/>
            </a:pPr>
            <a:endParaRPr lang="en-GB" sz="3600" b="1" dirty="0">
              <a:cs typeface="B Nazanin" panose="00000400000000000000" pitchFamily="2" charset="-78"/>
            </a:endParaRPr>
          </a:p>
          <a:p>
            <a:pPr marL="0" indent="0" algn="r" rtl="1">
              <a:buClr>
                <a:srgbClr val="FF0000"/>
              </a:buClr>
              <a:buNone/>
            </a:pPr>
            <a:r>
              <a:rPr lang="fa-IR" sz="3600" b="1" dirty="0">
                <a:solidFill>
                  <a:srgbClr val="C00000"/>
                </a:solidFill>
                <a:cs typeface="B Nazanin" panose="00000400000000000000" pitchFamily="2" charset="-78"/>
              </a:rPr>
              <a:t>3. </a:t>
            </a:r>
            <a:r>
              <a:rPr lang="fa-IR" sz="3600" b="1" dirty="0">
                <a:cs typeface="B Nazanin" panose="00000400000000000000" pitchFamily="2" charset="-78"/>
              </a:rPr>
              <a:t>به کمک سرنگ 20 میلی لیتری، معـده را تخلیه نمایید.</a:t>
            </a:r>
            <a:endParaRPr lang="en-GB" sz="3600" b="1" dirty="0">
              <a:cs typeface="B Nazanin" panose="00000400000000000000" pitchFamily="2" charset="-78"/>
            </a:endParaRPr>
          </a:p>
        </p:txBody>
      </p:sp>
      <p:pic>
        <p:nvPicPr>
          <p:cNvPr id="26626" name="Picture 2"/>
          <p:cNvPicPr>
            <a:picLocks noGrp="1" noChangeAspect="1" noChangeArrowheads="1"/>
          </p:cNvPicPr>
          <p:nvPr>
            <p:ph sz="half" idx="2"/>
          </p:nvPr>
        </p:nvPicPr>
        <p:blipFill>
          <a:blip r:embed="rId2">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bwMode="auto">
          <a:xfrm>
            <a:off x="517977" y="2095290"/>
            <a:ext cx="3189927" cy="35357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a:spLocks noGrp="1"/>
          </p:cNvSpPr>
          <p:nvPr>
            <p:ph type="title"/>
          </p:nvPr>
        </p:nvSpPr>
        <p:spPr>
          <a:xfrm>
            <a:off x="457200" y="274638"/>
            <a:ext cx="8229600" cy="1143000"/>
          </a:xfrm>
          <a:ln/>
        </p:spPr>
        <p:style>
          <a:lnRef idx="2">
            <a:schemeClr val="accent2"/>
          </a:lnRef>
          <a:fillRef idx="1">
            <a:schemeClr val="lt1"/>
          </a:fillRef>
          <a:effectRef idx="0">
            <a:schemeClr val="accent2"/>
          </a:effectRef>
          <a:fontRef idx="minor">
            <a:schemeClr val="dk1"/>
          </a:fontRef>
        </p:style>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fa-IR" sz="7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تعبیه لوله دهانی معدی</a:t>
            </a:r>
            <a:endParaRPr lang="en-US" sz="7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2785355586"/>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716016" y="1600200"/>
            <a:ext cx="4038600" cy="4525963"/>
          </a:xfrm>
        </p:spPr>
        <p:txBody>
          <a:bodyPr>
            <a:normAutofit/>
          </a:bodyPr>
          <a:lstStyle/>
          <a:p>
            <a:pPr marL="0" indent="0" algn="r" rtl="1">
              <a:buNone/>
            </a:pPr>
            <a:r>
              <a:rPr lang="en-US" sz="3000" b="1" dirty="0">
                <a:cs typeface="B Nazanin" panose="00000400000000000000" pitchFamily="2" charset="-78"/>
              </a:rPr>
              <a:t> </a:t>
            </a:r>
            <a:endParaRPr lang="fa-IR" sz="3000" b="1" dirty="0">
              <a:cs typeface="B Nazanin" panose="00000400000000000000" pitchFamily="2" charset="-78"/>
            </a:endParaRPr>
          </a:p>
          <a:p>
            <a:pPr marL="0" indent="0" algn="r" rtl="1">
              <a:buNone/>
            </a:pPr>
            <a:endParaRPr lang="fa-IR" sz="3000" b="1" dirty="0">
              <a:cs typeface="B Nazanin" panose="00000400000000000000" pitchFamily="2" charset="-78"/>
            </a:endParaRPr>
          </a:p>
          <a:p>
            <a:pPr marL="0" indent="0" algn="r" rtl="1">
              <a:buNone/>
            </a:pPr>
            <a:r>
              <a:rPr lang="fa-IR" sz="3000" b="1" dirty="0">
                <a:solidFill>
                  <a:srgbClr val="C00000"/>
                </a:solidFill>
                <a:cs typeface="B Nazanin" panose="00000400000000000000" pitchFamily="2" charset="-78"/>
              </a:rPr>
              <a:t>4. </a:t>
            </a:r>
            <a:r>
              <a:rPr lang="fa-IR" sz="3000" b="1" dirty="0">
                <a:cs typeface="B Nazanin" panose="00000400000000000000" pitchFamily="2" charset="-78"/>
              </a:rPr>
              <a:t>سرنگ را از لوله جدا کرده، دهانه لوله را باز بگذارید.</a:t>
            </a:r>
            <a:endParaRPr lang="en-US" sz="3000" b="1" dirty="0">
              <a:cs typeface="B Nazanin" panose="00000400000000000000" pitchFamily="2" charset="-78"/>
            </a:endParaRPr>
          </a:p>
        </p:txBody>
      </p:sp>
      <p:pic>
        <p:nvPicPr>
          <p:cNvPr id="26626" name="Picture 2"/>
          <p:cNvPicPr>
            <a:picLocks noGrp="1" noChangeAspect="1" noChangeArrowheads="1"/>
          </p:cNvPicPr>
          <p:nvPr>
            <p:ph sz="half" idx="2"/>
          </p:nvPr>
        </p:nvPicPr>
        <p:blipFill>
          <a:blip r:embed="rId2">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534020" y="1844824"/>
            <a:ext cx="4037980" cy="3744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1"/>
          <p:cNvSpPr>
            <a:spLocks noGrp="1"/>
          </p:cNvSpPr>
          <p:nvPr>
            <p:ph type="title"/>
          </p:nvPr>
        </p:nvSpPr>
        <p:spPr>
          <a:xfrm>
            <a:off x="457200" y="274638"/>
            <a:ext cx="8229600" cy="1143000"/>
          </a:xfrm>
          <a:ln/>
        </p:spPr>
        <p:style>
          <a:lnRef idx="2">
            <a:schemeClr val="accent2"/>
          </a:lnRef>
          <a:fillRef idx="1">
            <a:schemeClr val="lt1"/>
          </a:fillRef>
          <a:effectRef idx="0">
            <a:schemeClr val="accent2"/>
          </a:effectRef>
          <a:fontRef idx="minor">
            <a:schemeClr val="dk1"/>
          </a:fontRef>
        </p:style>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fa-IR" sz="7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تعبیه لوله دهانی معدی</a:t>
            </a:r>
            <a:endParaRPr lang="en-US" sz="7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3387310109"/>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644008" y="1196752"/>
            <a:ext cx="4038600" cy="4525963"/>
          </a:xfrm>
        </p:spPr>
        <p:txBody>
          <a:bodyPr>
            <a:normAutofit/>
          </a:bodyPr>
          <a:lstStyle/>
          <a:p>
            <a:pPr marL="0" indent="0">
              <a:buNone/>
            </a:pPr>
            <a:endParaRPr lang="en-GB" sz="3000" b="1" dirty="0">
              <a:cs typeface="B Nazanin" panose="00000400000000000000" pitchFamily="2" charset="-78"/>
            </a:endParaRPr>
          </a:p>
          <a:p>
            <a:pPr marL="0" indent="0">
              <a:buNone/>
            </a:pPr>
            <a:endParaRPr lang="en-GB" sz="3000" b="1" dirty="0">
              <a:cs typeface="B Nazanin" panose="00000400000000000000" pitchFamily="2" charset="-78"/>
            </a:endParaRPr>
          </a:p>
          <a:p>
            <a:pPr marL="0" indent="0">
              <a:buNone/>
            </a:pPr>
            <a:endParaRPr lang="fa-IR" sz="3000" dirty="0">
              <a:cs typeface="B Nazanin" panose="00000400000000000000" pitchFamily="2" charset="-78"/>
            </a:endParaRPr>
          </a:p>
          <a:p>
            <a:pPr marL="0" indent="0" algn="r" rtl="1">
              <a:buNone/>
            </a:pPr>
            <a:r>
              <a:rPr lang="fa-IR" sz="3000" b="1" dirty="0">
                <a:solidFill>
                  <a:srgbClr val="C00000"/>
                </a:solidFill>
                <a:cs typeface="B Nazanin" panose="00000400000000000000" pitchFamily="2" charset="-78"/>
              </a:rPr>
              <a:t>5. </a:t>
            </a:r>
            <a:r>
              <a:rPr lang="fa-IR" sz="3000" b="1" dirty="0">
                <a:cs typeface="B Nazanin" panose="00000400000000000000" pitchFamily="2" charset="-78"/>
              </a:rPr>
              <a:t>لوله را روی گونه نوزاد ثابت نمایید.</a:t>
            </a:r>
            <a:endParaRPr lang="en-GB" sz="3000" b="1" dirty="0">
              <a:cs typeface="B Nazanin" panose="00000400000000000000" pitchFamily="2" charset="-78"/>
            </a:endParaRPr>
          </a:p>
        </p:txBody>
      </p:sp>
      <p:pic>
        <p:nvPicPr>
          <p:cNvPr id="27650" name="Picture 2"/>
          <p:cNvPicPr>
            <a:picLocks noGrp="1" noChangeAspect="1" noChangeArrowheads="1"/>
          </p:cNvPicPr>
          <p:nvPr>
            <p:ph sz="half" idx="2"/>
          </p:nvPr>
        </p:nvPicPr>
        <p:blipFill>
          <a:blip r:embed="rId2">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539552" y="2056516"/>
            <a:ext cx="3941878" cy="36767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1"/>
          <p:cNvSpPr>
            <a:spLocks noGrp="1"/>
          </p:cNvSpPr>
          <p:nvPr>
            <p:ph type="title"/>
          </p:nvPr>
        </p:nvSpPr>
        <p:spPr>
          <a:xfrm>
            <a:off x="457200" y="274638"/>
            <a:ext cx="8229600" cy="1143000"/>
          </a:xfrm>
        </p:spPr>
        <p:style>
          <a:lnRef idx="2">
            <a:schemeClr val="accent2"/>
          </a:lnRef>
          <a:fillRef idx="1">
            <a:schemeClr val="lt1"/>
          </a:fillRef>
          <a:effectRef idx="0">
            <a:schemeClr val="accent2"/>
          </a:effectRef>
          <a:fontRef idx="minor">
            <a:schemeClr val="dk1"/>
          </a:fontRef>
        </p:style>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fa-IR" sz="7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تعبیه لوله دهانی معدی</a:t>
            </a:r>
            <a:endParaRPr lang="en-US" sz="7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5421241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dirty="0"/>
              <a:t>تجهیزات جاگذاری کاتتر سیاهرگ نافی</a:t>
            </a:r>
            <a:r>
              <a:rPr lang="en-US" dirty="0"/>
              <a:t/>
            </a:r>
            <a:br>
              <a:rPr lang="en-US" dirty="0"/>
            </a:br>
            <a:endParaRPr lang="en-US" dirty="0"/>
          </a:p>
        </p:txBody>
      </p:sp>
      <p:sp>
        <p:nvSpPr>
          <p:cNvPr id="3" name="Content Placeholder 2"/>
          <p:cNvSpPr>
            <a:spLocks noGrp="1"/>
          </p:cNvSpPr>
          <p:nvPr>
            <p:ph idx="1"/>
          </p:nvPr>
        </p:nvSpPr>
        <p:spPr/>
        <p:txBody>
          <a:bodyPr>
            <a:normAutofit fontScale="77500" lnSpcReduction="20000"/>
          </a:bodyPr>
          <a:lstStyle/>
          <a:p>
            <a:pPr algn="r" rtl="1"/>
            <a:r>
              <a:rPr lang="fa-IR" dirty="0"/>
              <a:t> محلول ضدعفونی برای شست و شو </a:t>
            </a:r>
          </a:p>
          <a:p>
            <a:pPr algn="r" rtl="1"/>
            <a:r>
              <a:rPr lang="fa-IR" dirty="0"/>
              <a:t>نوار بندناف</a:t>
            </a:r>
          </a:p>
          <a:p>
            <a:pPr algn="r" rtl="1"/>
            <a:r>
              <a:rPr lang="fa-IR" dirty="0"/>
              <a:t> گیره کوچک</a:t>
            </a:r>
          </a:p>
          <a:p>
            <a:pPr algn="r" rtl="1"/>
            <a:r>
              <a:rPr lang="fa-IR" dirty="0"/>
              <a:t>هموستات</a:t>
            </a:r>
          </a:p>
          <a:p>
            <a:pPr algn="r" rtl="1"/>
            <a:r>
              <a:rPr lang="fa-IR" dirty="0"/>
              <a:t>( فورسپس )اختیاری</a:t>
            </a:r>
          </a:p>
          <a:p>
            <a:pPr algn="r" rtl="1"/>
            <a:r>
              <a:rPr lang="fa-IR" dirty="0"/>
              <a:t>( تیغ جراحی کاتترهای سیاهرگ نافی )تک مجرا( </a:t>
            </a:r>
            <a:r>
              <a:rPr lang="en-US" dirty="0"/>
              <a:t>F </a:t>
            </a:r>
            <a:r>
              <a:rPr lang="fa-IR" dirty="0"/>
              <a:t>3/5</a:t>
            </a:r>
            <a:r>
              <a:rPr lang="en-US" dirty="0"/>
              <a:t> </a:t>
            </a:r>
            <a:r>
              <a:rPr lang="fa-IR" dirty="0"/>
              <a:t>یا </a:t>
            </a:r>
            <a:r>
              <a:rPr lang="en-US" dirty="0"/>
              <a:t>F 5 </a:t>
            </a:r>
            <a:endParaRPr lang="fa-IR" dirty="0"/>
          </a:p>
          <a:p>
            <a:pPr algn="r" rtl="1"/>
            <a:r>
              <a:rPr lang="fa-IR" dirty="0"/>
              <a:t>سه راهی</a:t>
            </a:r>
          </a:p>
          <a:p>
            <a:pPr algn="r" rtl="1"/>
            <a:r>
              <a:rPr lang="fa-IR" dirty="0"/>
              <a:t> سرنگها </a:t>
            </a:r>
            <a:r>
              <a:rPr lang="en-US" dirty="0"/>
              <a:t>mL 5-3 </a:t>
            </a:r>
            <a:endParaRPr lang="fa-IR" dirty="0"/>
          </a:p>
          <a:p>
            <a:pPr algn="r" rtl="1"/>
            <a:r>
              <a:rPr lang="fa-IR" dirty="0"/>
              <a:t>سوزن یا دستگاه تزریق برای روشهای بدون سوزن</a:t>
            </a:r>
          </a:p>
          <a:p>
            <a:pPr algn="r" rtl="1"/>
            <a:r>
              <a:rPr lang="fa-IR" dirty="0"/>
              <a:t>نرمال سالین برای شست و شو </a:t>
            </a:r>
          </a:p>
          <a:p>
            <a:pPr algn="r" rtl="1"/>
            <a:r>
              <a:rPr lang="fa-IR" dirty="0"/>
              <a:t>پانسمان شفاف یا ابزار محکم کردن موقت کاتتر سیاهرگ نافی به دیواره شکم اختیاری</a:t>
            </a:r>
            <a:endParaRPr lang="en-US" dirty="0"/>
          </a:p>
          <a:p>
            <a:endParaRPr lang="en-US" dirty="0"/>
          </a:p>
        </p:txBody>
      </p:sp>
    </p:spTree>
    <p:extLst>
      <p:ext uri="{BB962C8B-B14F-4D97-AF65-F5344CB8AC3E}">
        <p14:creationId xmlns:p14="http://schemas.microsoft.com/office/powerpoint/2010/main" val="1861156187"/>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rtl="1"/>
            <a:r>
              <a:rPr lang="fa-IR" sz="8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rPr>
              <a:t>پیوست</a:t>
            </a:r>
            <a:r>
              <a:rPr lang="en-US" sz="8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rPr>
              <a:t> A </a:t>
            </a:r>
            <a:endParaRPr lang="en-GB" sz="8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endParaRPr>
          </a:p>
        </p:txBody>
      </p:sp>
      <p:sp>
        <p:nvSpPr>
          <p:cNvPr id="3" name="Content Placeholder 2"/>
          <p:cNvSpPr>
            <a:spLocks noGrp="1"/>
          </p:cNvSpPr>
          <p:nvPr>
            <p:ph idx="1"/>
          </p:nvPr>
        </p:nvSpPr>
        <p:spPr>
          <a:xfrm>
            <a:off x="428596" y="1844824"/>
            <a:ext cx="8229600" cy="3729596"/>
          </a:xfrm>
        </p:spPr>
        <p:style>
          <a:lnRef idx="1">
            <a:schemeClr val="accent2"/>
          </a:lnRef>
          <a:fillRef idx="2">
            <a:schemeClr val="accent2"/>
          </a:fillRef>
          <a:effectRef idx="1">
            <a:schemeClr val="accent2"/>
          </a:effectRef>
          <a:fontRef idx="minor">
            <a:schemeClr val="dk1"/>
          </a:fontRef>
        </p:style>
        <p:txBody>
          <a:bodyPr tIns="822960">
            <a:noAutofit/>
          </a:bodyPr>
          <a:lstStyle/>
          <a:p>
            <a:pPr algn="ctr">
              <a:buNone/>
            </a:pPr>
            <a:r>
              <a:rPr lang="fa-IR" sz="6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cs typeface="B Nazanin" panose="00000400000000000000" pitchFamily="2" charset="-78"/>
              </a:rPr>
              <a:t>کیسه های تهویه خود گشا</a:t>
            </a:r>
            <a:endParaRPr lang="en-GB" sz="6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cs typeface="B Nazanin" panose="00000400000000000000" pitchFamily="2" charset="-78"/>
            </a:endParaRP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188640"/>
            <a:ext cx="8258204" cy="1143000"/>
          </a:xfrm>
          <a:ln/>
        </p:spPr>
        <p:style>
          <a:lnRef idx="2">
            <a:schemeClr val="accent1"/>
          </a:lnRef>
          <a:fillRef idx="1">
            <a:schemeClr val="lt1"/>
          </a:fillRef>
          <a:effectRef idx="0">
            <a:schemeClr val="accent1"/>
          </a:effectRef>
          <a:fontRef idx="minor">
            <a:schemeClr val="dk1"/>
          </a:fontRef>
        </p:style>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fa-IR" sz="6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rPr>
              <a:t> اجزای اصلی</a:t>
            </a:r>
            <a:endParaRPr lang="en-GB" sz="6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endParaRPr>
          </a:p>
        </p:txBody>
      </p:sp>
      <p:pic>
        <p:nvPicPr>
          <p:cNvPr id="4" name="Picture 3"/>
          <p:cNvPicPr>
            <a:picLocks noChangeAspect="1"/>
          </p:cNvPicPr>
          <p:nvPr/>
        </p:nvPicPr>
        <p:blipFill>
          <a:blip r:embed="rId3"/>
          <a:stretch>
            <a:fillRect/>
          </a:stretch>
        </p:blipFill>
        <p:spPr>
          <a:xfrm>
            <a:off x="1457325" y="1767036"/>
            <a:ext cx="6229350" cy="4686300"/>
          </a:xfrm>
          <a:prstGeom prst="rect">
            <a:avLst/>
          </a:prstGeom>
        </p:spPr>
      </p:pic>
    </p:spTree>
    <p:extLst>
      <p:ext uri="{BB962C8B-B14F-4D97-AF65-F5344CB8AC3E}">
        <p14:creationId xmlns:p14="http://schemas.microsoft.com/office/powerpoint/2010/main" val="725862517"/>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395536" y="228601"/>
            <a:ext cx="8291264" cy="1175048"/>
          </a:xfrm>
        </p:spPr>
        <p:style>
          <a:lnRef idx="2">
            <a:schemeClr val="accent1"/>
          </a:lnRef>
          <a:fillRef idx="1">
            <a:schemeClr val="lt1"/>
          </a:fillRef>
          <a:effectRef idx="0">
            <a:schemeClr val="accent1"/>
          </a:effectRef>
          <a:fontRef idx="minor">
            <a:schemeClr val="dk1"/>
          </a:fontRef>
        </p:style>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fa-IR" sz="6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rPr>
              <a:t>اجزای اصلی</a:t>
            </a:r>
            <a:endParaRPr lang="en-GB" sz="6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endParaRPr>
          </a:p>
        </p:txBody>
      </p:sp>
      <p:pic>
        <p:nvPicPr>
          <p:cNvPr id="2" name="Picture 1"/>
          <p:cNvPicPr>
            <a:picLocks noChangeAspect="1"/>
          </p:cNvPicPr>
          <p:nvPr/>
        </p:nvPicPr>
        <p:blipFill>
          <a:blip r:embed="rId3"/>
          <a:stretch>
            <a:fillRect/>
          </a:stretch>
        </p:blipFill>
        <p:spPr>
          <a:xfrm>
            <a:off x="2260528" y="1556792"/>
            <a:ext cx="4543720" cy="5128056"/>
          </a:xfrm>
          <a:prstGeom prst="rect">
            <a:avLst/>
          </a:prstGeom>
        </p:spPr>
      </p:pic>
    </p:spTree>
    <p:extLst>
      <p:ext uri="{BB962C8B-B14F-4D97-AF65-F5344CB8AC3E}">
        <p14:creationId xmlns:p14="http://schemas.microsoft.com/office/powerpoint/2010/main" val="1170027164"/>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427984" y="2343151"/>
            <a:ext cx="4012754" cy="3318098"/>
          </a:xfrm>
        </p:spPr>
        <p:style>
          <a:lnRef idx="2">
            <a:schemeClr val="accent1"/>
          </a:lnRef>
          <a:fillRef idx="1">
            <a:schemeClr val="lt1"/>
          </a:fillRef>
          <a:effectRef idx="0">
            <a:schemeClr val="accent1"/>
          </a:effectRef>
          <a:fontRef idx="minor">
            <a:schemeClr val="dk1"/>
          </a:fontRef>
        </p:style>
        <p:txBody>
          <a:bodyPr tIns="182880">
            <a:noAutofit/>
          </a:bodyPr>
          <a:lstStyle/>
          <a:p>
            <a:pPr marL="0" indent="0" algn="r" rtl="1">
              <a:buClr>
                <a:srgbClr val="FF0000"/>
              </a:buClr>
              <a:buNone/>
            </a:pPr>
            <a:r>
              <a:rPr lang="fa-IR" b="1" dirty="0">
                <a:solidFill>
                  <a:srgbClr val="C00000"/>
                </a:solidFill>
                <a:cs typeface="B Nazanin" panose="00000400000000000000" pitchFamily="2" charset="-78"/>
              </a:rPr>
              <a:t>در</a:t>
            </a:r>
            <a:r>
              <a:rPr lang="fa-IR" b="1" dirty="0">
                <a:cs typeface="B Nazanin" panose="00000400000000000000" pitchFamily="2" charset="-78"/>
              </a:rPr>
              <a:t> صـورت نیـاز به غلظت های بالای اکسیژن باید مخزن ذخیره اکسیژن را به ورودی هوا وصل کرد.</a:t>
            </a:r>
            <a:endParaRPr lang="en-GB" b="1" dirty="0">
              <a:cs typeface="B Nazanin" panose="00000400000000000000" pitchFamily="2" charset="-78"/>
            </a:endParaRPr>
          </a:p>
          <a:p>
            <a:pPr>
              <a:buClr>
                <a:srgbClr val="FF0000"/>
              </a:buClr>
            </a:pPr>
            <a:endParaRPr lang="en-GB" b="1" dirty="0">
              <a:cs typeface="B Nazanin" panose="00000400000000000000" pitchFamily="2" charset="-78"/>
            </a:endParaRPr>
          </a:p>
          <a:p>
            <a:pPr marL="0" indent="0" algn="r" rtl="1">
              <a:buClr>
                <a:srgbClr val="FF0000"/>
              </a:buClr>
              <a:buNone/>
            </a:pPr>
            <a:r>
              <a:rPr lang="fa-IR" b="1" dirty="0">
                <a:solidFill>
                  <a:srgbClr val="C00000"/>
                </a:solidFill>
                <a:cs typeface="B Nazanin" panose="00000400000000000000" pitchFamily="2" charset="-78"/>
              </a:rPr>
              <a:t>بد</a:t>
            </a:r>
            <a:r>
              <a:rPr lang="fa-IR" b="1" dirty="0">
                <a:cs typeface="B Nazanin" panose="00000400000000000000" pitchFamily="2" charset="-78"/>
              </a:rPr>
              <a:t>ون مخزن ذخیره، چنانچه اکسیژن ورودی 100% باشد اکسیژن خـروجی حدود 40% خواهد بود.</a:t>
            </a:r>
            <a:endParaRPr lang="en-GB" b="1" dirty="0">
              <a:cs typeface="B Nazanin" panose="00000400000000000000" pitchFamily="2" charset="-78"/>
            </a:endParaRPr>
          </a:p>
        </p:txBody>
      </p:sp>
      <p:sp>
        <p:nvSpPr>
          <p:cNvPr id="6" name="Title 1"/>
          <p:cNvSpPr>
            <a:spLocks noGrp="1"/>
          </p:cNvSpPr>
          <p:nvPr>
            <p:ph type="title"/>
          </p:nvPr>
        </p:nvSpPr>
        <p:spPr>
          <a:xfrm>
            <a:off x="683568" y="332656"/>
            <a:ext cx="7757170" cy="1152128"/>
          </a:xfrm>
        </p:spPr>
        <p:style>
          <a:lnRef idx="2">
            <a:schemeClr val="accent1"/>
          </a:lnRef>
          <a:fillRef idx="1">
            <a:schemeClr val="lt1"/>
          </a:fillRef>
          <a:effectRef idx="0">
            <a:schemeClr val="accent1"/>
          </a:effectRef>
          <a:fontRef idx="minor">
            <a:schemeClr val="dk1"/>
          </a:fontRef>
        </p:style>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rtl="1"/>
            <a:r>
              <a:rPr lang="fa-IR" sz="6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rPr>
              <a:t>کنترل اکسیژن</a:t>
            </a:r>
            <a:endParaRPr lang="en-GB" sz="6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endParaRPr>
          </a:p>
        </p:txBody>
      </p:sp>
      <p:pic>
        <p:nvPicPr>
          <p:cNvPr id="5" name="Picture 4"/>
          <p:cNvPicPr>
            <a:picLocks noChangeAspect="1"/>
          </p:cNvPicPr>
          <p:nvPr/>
        </p:nvPicPr>
        <p:blipFill>
          <a:blip r:embed="rId3"/>
          <a:stretch>
            <a:fillRect/>
          </a:stretch>
        </p:blipFill>
        <p:spPr>
          <a:xfrm>
            <a:off x="683568" y="2276872"/>
            <a:ext cx="3508994" cy="3419549"/>
          </a:xfrm>
          <a:prstGeom prst="rect">
            <a:avLst/>
          </a:prstGeom>
        </p:spPr>
      </p:pic>
    </p:spTree>
    <p:extLst>
      <p:ext uri="{BB962C8B-B14F-4D97-AF65-F5344CB8AC3E}">
        <p14:creationId xmlns:p14="http://schemas.microsoft.com/office/powerpoint/2010/main" val="3420862216"/>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499992" y="2420888"/>
            <a:ext cx="4040188" cy="2550269"/>
          </a:xfrm>
        </p:spPr>
        <p:style>
          <a:lnRef idx="2">
            <a:schemeClr val="accent1"/>
          </a:lnRef>
          <a:fillRef idx="1">
            <a:schemeClr val="lt1"/>
          </a:fillRef>
          <a:effectRef idx="0">
            <a:schemeClr val="accent1"/>
          </a:effectRef>
          <a:fontRef idx="minor">
            <a:schemeClr val="dk1"/>
          </a:fontRef>
        </p:style>
        <p:txBody>
          <a:bodyPr tIns="182880" rIns="182880">
            <a:noAutofit/>
          </a:bodyPr>
          <a:lstStyle/>
          <a:p>
            <a:pPr marL="0" indent="0" algn="r" rtl="1">
              <a:buClr>
                <a:srgbClr val="FF0000"/>
              </a:buClr>
              <a:buNone/>
            </a:pPr>
            <a:r>
              <a:rPr lang="fa-IR" sz="2800" b="1" dirty="0">
                <a:solidFill>
                  <a:srgbClr val="C00000"/>
                </a:solidFill>
                <a:cs typeface="B Nazanin" panose="00000400000000000000" pitchFamily="2" charset="-78"/>
              </a:rPr>
              <a:t>ب</a:t>
            </a:r>
            <a:r>
              <a:rPr lang="fa-IR" sz="2800" b="1" dirty="0">
                <a:cs typeface="B Nazanin" panose="00000400000000000000" pitchFamily="2" charset="-78"/>
              </a:rPr>
              <a:t>ستـه به تنظیم بلنـدر، کیسه تهویه خود گشا مجهز به مخزن ذخیره، قادر به تأمین اکسیژن 21% تا 100% می باشد.</a:t>
            </a:r>
            <a:endParaRPr lang="en-GB" sz="2800" b="1" dirty="0">
              <a:cs typeface="B Nazanin" panose="00000400000000000000" pitchFamily="2" charset="-78"/>
            </a:endParaRPr>
          </a:p>
        </p:txBody>
      </p:sp>
      <p:sp>
        <p:nvSpPr>
          <p:cNvPr id="6" name="Title 1"/>
          <p:cNvSpPr>
            <a:spLocks noGrp="1"/>
          </p:cNvSpPr>
          <p:nvPr>
            <p:ph type="title"/>
          </p:nvPr>
        </p:nvSpPr>
        <p:spPr>
          <a:xfrm>
            <a:off x="827584" y="332656"/>
            <a:ext cx="7712596" cy="1200175"/>
          </a:xfrm>
        </p:spPr>
        <p:style>
          <a:lnRef idx="2">
            <a:schemeClr val="accent1"/>
          </a:lnRef>
          <a:fillRef idx="1">
            <a:schemeClr val="lt1"/>
          </a:fillRef>
          <a:effectRef idx="0">
            <a:schemeClr val="accent1"/>
          </a:effectRef>
          <a:fontRef idx="minor">
            <a:schemeClr val="dk1"/>
          </a:fontRef>
        </p:style>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rtl="1"/>
            <a:r>
              <a:rPr lang="fa-IR" sz="6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rPr>
              <a:t>کنترل اکسیژن</a:t>
            </a:r>
            <a:endParaRPr lang="en-GB" sz="6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endParaRPr>
          </a:p>
        </p:txBody>
      </p:sp>
      <p:pic>
        <p:nvPicPr>
          <p:cNvPr id="3" name="Picture 2"/>
          <p:cNvPicPr>
            <a:picLocks noChangeAspect="1"/>
          </p:cNvPicPr>
          <p:nvPr/>
        </p:nvPicPr>
        <p:blipFill>
          <a:blip r:embed="rId3"/>
          <a:stretch>
            <a:fillRect/>
          </a:stretch>
        </p:blipFill>
        <p:spPr>
          <a:xfrm>
            <a:off x="827584" y="2413285"/>
            <a:ext cx="3456385" cy="2599891"/>
          </a:xfrm>
          <a:prstGeom prst="rect">
            <a:avLst/>
          </a:prstGeom>
        </p:spPr>
      </p:pic>
    </p:spTree>
    <p:extLst>
      <p:ext uri="{BB962C8B-B14F-4D97-AF65-F5344CB8AC3E}">
        <p14:creationId xmlns:p14="http://schemas.microsoft.com/office/powerpoint/2010/main" val="2495415792"/>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371475" y="260648"/>
            <a:ext cx="8329613" cy="1200175"/>
          </a:xfrm>
        </p:spPr>
        <p:style>
          <a:lnRef idx="2">
            <a:schemeClr val="accent1"/>
          </a:lnRef>
          <a:fillRef idx="1">
            <a:schemeClr val="lt1"/>
          </a:fillRef>
          <a:effectRef idx="0">
            <a:schemeClr val="accent1"/>
          </a:effectRef>
          <a:fontRef idx="minor">
            <a:schemeClr val="dk1"/>
          </a:fontRef>
        </p:style>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rtl="1"/>
            <a:r>
              <a:rPr lang="fa-IR" sz="6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rPr>
              <a:t>انواع مخزن ذخیره اکسیژن</a:t>
            </a:r>
            <a:endParaRPr lang="en-GB" sz="6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endParaRPr>
          </a:p>
        </p:txBody>
      </p:sp>
      <p:pic>
        <p:nvPicPr>
          <p:cNvPr id="2" name="Picture 1"/>
          <p:cNvPicPr>
            <a:picLocks noChangeAspect="1"/>
          </p:cNvPicPr>
          <p:nvPr/>
        </p:nvPicPr>
        <p:blipFill>
          <a:blip r:embed="rId3"/>
          <a:stretch>
            <a:fillRect/>
          </a:stretch>
        </p:blipFill>
        <p:spPr>
          <a:xfrm>
            <a:off x="467544" y="1952624"/>
            <a:ext cx="8154888" cy="3060551"/>
          </a:xfrm>
          <a:prstGeom prst="rect">
            <a:avLst/>
          </a:prstGeom>
        </p:spPr>
      </p:pic>
    </p:spTree>
    <p:extLst>
      <p:ext uri="{BB962C8B-B14F-4D97-AF65-F5344CB8AC3E}">
        <p14:creationId xmlns:p14="http://schemas.microsoft.com/office/powerpoint/2010/main" val="730044593"/>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539552" y="1916832"/>
            <a:ext cx="3957836" cy="3821013"/>
          </a:xfrm>
        </p:spPr>
        <p:style>
          <a:lnRef idx="2">
            <a:schemeClr val="accent1"/>
          </a:lnRef>
          <a:fillRef idx="1">
            <a:schemeClr val="lt1"/>
          </a:fillRef>
          <a:effectRef idx="0">
            <a:schemeClr val="accent1"/>
          </a:effectRef>
          <a:fontRef idx="minor">
            <a:schemeClr val="dk1"/>
          </a:fontRef>
        </p:style>
        <p:txBody>
          <a:bodyPr tIns="182880">
            <a:noAutofit/>
          </a:bodyPr>
          <a:lstStyle/>
          <a:p>
            <a:pPr marL="0" indent="0" algn="r" rtl="1">
              <a:buClr>
                <a:srgbClr val="FF0000"/>
              </a:buClr>
              <a:buNone/>
            </a:pPr>
            <a:r>
              <a:rPr lang="fa-IR" sz="1800" b="1" dirty="0">
                <a:cs typeface="B Nazanin" panose="00000400000000000000" pitchFamily="2" charset="-78"/>
              </a:rPr>
              <a:t>هنـگام فشـردن کیسه، فشار را بـر دست هـای خـود احساس می کنید؟</a:t>
            </a:r>
            <a:endParaRPr lang="en-GB" sz="1800" b="1" dirty="0">
              <a:cs typeface="B Nazanin" panose="00000400000000000000" pitchFamily="2" charset="-78"/>
            </a:endParaRPr>
          </a:p>
          <a:p>
            <a:pPr marL="0" indent="0" algn="r" rtl="1">
              <a:buClr>
                <a:srgbClr val="FF0000"/>
              </a:buClr>
              <a:buNone/>
            </a:pPr>
            <a:endParaRPr lang="fa-IR" sz="1800" b="1" dirty="0">
              <a:cs typeface="B Nazanin" panose="00000400000000000000" pitchFamily="2" charset="-78"/>
            </a:endParaRPr>
          </a:p>
          <a:p>
            <a:pPr marL="0" indent="0" algn="r" rtl="1">
              <a:buClr>
                <a:srgbClr val="FF0000"/>
              </a:buClr>
              <a:buNone/>
            </a:pPr>
            <a:r>
              <a:rPr lang="fa-IR" sz="1800" b="1" dirty="0">
                <a:cs typeface="B Nazanin" panose="00000400000000000000" pitchFamily="2" charset="-78"/>
              </a:rPr>
              <a:t>می توانید با فشار، دریچه فشار شکن را باز کنید؟</a:t>
            </a:r>
            <a:endParaRPr lang="en-GB" sz="1800" b="1" dirty="0">
              <a:cs typeface="B Nazanin" panose="00000400000000000000" pitchFamily="2" charset="-78"/>
            </a:endParaRPr>
          </a:p>
          <a:p>
            <a:pPr marL="0" indent="0" algn="r" rtl="1">
              <a:buClr>
                <a:srgbClr val="FF0000"/>
              </a:buClr>
              <a:buNone/>
            </a:pPr>
            <a:endParaRPr lang="fa-IR" sz="1800" b="1" dirty="0">
              <a:cs typeface="B Nazanin" panose="00000400000000000000" pitchFamily="2" charset="-78"/>
            </a:endParaRPr>
          </a:p>
          <a:p>
            <a:pPr marL="0" indent="0" algn="r" rtl="1">
              <a:buClr>
                <a:srgbClr val="FF0000"/>
              </a:buClr>
              <a:buNone/>
            </a:pPr>
            <a:r>
              <a:rPr lang="fa-IR" sz="1800" b="1" dirty="0">
                <a:cs typeface="B Nazanin" panose="00000400000000000000" pitchFamily="2" charset="-78"/>
              </a:rPr>
              <a:t>هنگام باز شدن دریچه فشار شکن، فشار سنج (اگر وجود داشته باشد) فشار 30 تا 40 سانتی متر آب را نشان می دهد؟ </a:t>
            </a:r>
            <a:endParaRPr lang="en-GB" sz="1800" b="1" dirty="0">
              <a:cs typeface="B Nazanin" panose="00000400000000000000" pitchFamily="2" charset="-78"/>
            </a:endParaRPr>
          </a:p>
        </p:txBody>
      </p:sp>
      <p:pic>
        <p:nvPicPr>
          <p:cNvPr id="307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8762" y="1920429"/>
            <a:ext cx="3795686" cy="36688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1"/>
          <p:cNvSpPr>
            <a:spLocks noGrp="1"/>
          </p:cNvSpPr>
          <p:nvPr>
            <p:ph type="title"/>
          </p:nvPr>
        </p:nvSpPr>
        <p:spPr>
          <a:xfrm>
            <a:off x="539552" y="260648"/>
            <a:ext cx="8064896" cy="1200175"/>
          </a:xfrm>
          <a:ln>
            <a:noFill/>
          </a:ln>
        </p:spPr>
        <p:style>
          <a:lnRef idx="2">
            <a:schemeClr val="accent1"/>
          </a:lnRef>
          <a:fillRef idx="1">
            <a:schemeClr val="lt1"/>
          </a:fillRef>
          <a:effectRef idx="0">
            <a:schemeClr val="accent1"/>
          </a:effectRef>
          <a:fontRef idx="minor">
            <a:schemeClr val="dk1"/>
          </a:fontRef>
        </p:style>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rtl="1"/>
            <a:r>
              <a:rPr lang="fa-IR" sz="7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rPr>
              <a:t>امتحان کیسه</a:t>
            </a:r>
            <a:endParaRPr lang="en-GB" sz="7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endParaRPr>
          </a:p>
        </p:txBody>
      </p:sp>
    </p:spTree>
    <p:extLst>
      <p:ext uri="{BB962C8B-B14F-4D97-AF65-F5344CB8AC3E}">
        <p14:creationId xmlns:p14="http://schemas.microsoft.com/office/powerpoint/2010/main" val="4196955610"/>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485800"/>
            <a:ext cx="8640960" cy="1143000"/>
          </a:xfrm>
          <a:ln>
            <a:noFill/>
          </a:ln>
        </p:spPr>
        <p:style>
          <a:lnRef idx="2">
            <a:schemeClr val="accent2"/>
          </a:lnRef>
          <a:fillRef idx="1">
            <a:schemeClr val="lt1"/>
          </a:fillRef>
          <a:effectRef idx="0">
            <a:schemeClr val="accent2"/>
          </a:effectRef>
          <a:fontRef idx="minor">
            <a:schemeClr val="dk1"/>
          </a:fontRef>
        </p:style>
        <p:txBody>
          <a:bodyPr rIns="365760">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r"/>
            <a:r>
              <a:rPr lang="fa-IR" sz="6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rPr>
              <a:t>کنترل فشار </a:t>
            </a:r>
            <a:endParaRPr lang="en-GB" sz="6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endParaRPr>
          </a:p>
        </p:txBody>
      </p:sp>
      <p:sp>
        <p:nvSpPr>
          <p:cNvPr id="3" name="Content Placeholder 2"/>
          <p:cNvSpPr>
            <a:spLocks noGrp="1"/>
          </p:cNvSpPr>
          <p:nvPr>
            <p:ph idx="1"/>
          </p:nvPr>
        </p:nvSpPr>
        <p:spPr>
          <a:xfrm>
            <a:off x="356588" y="1931652"/>
            <a:ext cx="8391876" cy="3225540"/>
          </a:xfrm>
        </p:spPr>
        <p:style>
          <a:lnRef idx="2">
            <a:schemeClr val="accent1"/>
          </a:lnRef>
          <a:fillRef idx="1">
            <a:schemeClr val="lt1"/>
          </a:fillRef>
          <a:effectRef idx="0">
            <a:schemeClr val="accent1"/>
          </a:effectRef>
          <a:fontRef idx="minor">
            <a:schemeClr val="dk1"/>
          </a:fontRef>
        </p:style>
        <p:txBody>
          <a:bodyPr tIns="182880" rIns="274320">
            <a:noAutofit/>
          </a:bodyPr>
          <a:lstStyle/>
          <a:p>
            <a:pPr marL="0" indent="0" algn="r" rtl="1">
              <a:buClr>
                <a:srgbClr val="FF0000"/>
              </a:buClr>
              <a:buNone/>
            </a:pPr>
            <a:r>
              <a:rPr lang="fa-IR" sz="4000" dirty="0">
                <a:solidFill>
                  <a:srgbClr val="C00000"/>
                </a:solidFill>
              </a:rPr>
              <a:t>فشار وارده بر بیمار بستگی به عوامل زیر دارد:</a:t>
            </a:r>
            <a:endParaRPr lang="en-GB" sz="4000" dirty="0">
              <a:solidFill>
                <a:srgbClr val="C00000"/>
              </a:solidFill>
            </a:endParaRPr>
          </a:p>
          <a:p>
            <a:pPr algn="r" rtl="1">
              <a:buClr>
                <a:srgbClr val="FF0000"/>
              </a:buClr>
            </a:pPr>
            <a:r>
              <a:rPr lang="fa-IR" sz="3600" dirty="0"/>
              <a:t>میزان فشار وارده بر کیسه.</a:t>
            </a:r>
          </a:p>
          <a:p>
            <a:pPr algn="r" rtl="1">
              <a:buClr>
                <a:srgbClr val="FF0000"/>
              </a:buClr>
            </a:pPr>
            <a:r>
              <a:rPr lang="fa-IR" sz="3600" dirty="0"/>
              <a:t>میزان نشت بین ماسک و صورت نوزاد.</a:t>
            </a:r>
          </a:p>
          <a:p>
            <a:pPr algn="r" rtl="1">
              <a:buClr>
                <a:srgbClr val="FF0000"/>
              </a:buClr>
            </a:pPr>
            <a:r>
              <a:rPr lang="fa-IR" sz="3600" dirty="0"/>
              <a:t>درجه تنظیم دریچه فشار شکن.</a:t>
            </a:r>
            <a:endParaRPr lang="en-GB" sz="3600" dirty="0"/>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rtl="1"/>
            <a:r>
              <a:rPr lang="fa-IR" sz="8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rPr>
              <a:t>پیوست</a:t>
            </a:r>
            <a:r>
              <a:rPr lang="en-US" sz="8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rPr>
              <a:t>B </a:t>
            </a:r>
            <a:endParaRPr lang="en-GB" sz="8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endParaRPr>
          </a:p>
        </p:txBody>
      </p:sp>
      <p:sp>
        <p:nvSpPr>
          <p:cNvPr id="3" name="Content Placeholder 2"/>
          <p:cNvSpPr>
            <a:spLocks noGrp="1"/>
          </p:cNvSpPr>
          <p:nvPr>
            <p:ph idx="1"/>
          </p:nvPr>
        </p:nvSpPr>
        <p:spPr>
          <a:xfrm>
            <a:off x="428596" y="1844824"/>
            <a:ext cx="8229600" cy="4104456"/>
          </a:xfrm>
        </p:spPr>
        <p:style>
          <a:lnRef idx="1">
            <a:schemeClr val="accent2"/>
          </a:lnRef>
          <a:fillRef idx="2">
            <a:schemeClr val="accent2"/>
          </a:fillRef>
          <a:effectRef idx="1">
            <a:schemeClr val="accent2"/>
          </a:effectRef>
          <a:fontRef idx="minor">
            <a:schemeClr val="dk1"/>
          </a:fontRef>
        </p:style>
        <p:txBody>
          <a:bodyPr tIns="548640">
            <a:noAutofit/>
          </a:bodyPr>
          <a:lstStyle/>
          <a:p>
            <a:pPr algn="ctr">
              <a:buNone/>
            </a:pPr>
            <a:r>
              <a:rPr lang="fa-IR" sz="6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cs typeface="B Nazanin" panose="00000400000000000000" pitchFamily="2" charset="-78"/>
              </a:rPr>
              <a:t>کیسه های تهویه وابسته به جریان گاز</a:t>
            </a:r>
            <a:endParaRPr lang="en-GB" sz="6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cs typeface="B Nazanin" panose="00000400000000000000" pitchFamily="2" charset="-78"/>
            </a:endParaRPr>
          </a:p>
        </p:txBody>
      </p:sp>
    </p:spTree>
    <p:extLst>
      <p:ext uri="{BB962C8B-B14F-4D97-AF65-F5344CB8AC3E}">
        <p14:creationId xmlns:p14="http://schemas.microsoft.com/office/powerpoint/2010/main" val="1888926314"/>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00050" y="228600"/>
            <a:ext cx="8271892" cy="1175048"/>
          </a:xfrm>
        </p:spPr>
        <p:style>
          <a:lnRef idx="2">
            <a:schemeClr val="accent1"/>
          </a:lnRef>
          <a:fillRef idx="1">
            <a:schemeClr val="lt1"/>
          </a:fillRef>
          <a:effectRef idx="0">
            <a:schemeClr val="accent1"/>
          </a:effectRef>
          <a:fontRef idx="minor">
            <a:schemeClr val="dk1"/>
          </a:fontRef>
        </p:style>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fa-IR" sz="6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rPr>
              <a:t>اجزای اصلی</a:t>
            </a:r>
            <a:endParaRPr lang="en-GB" sz="6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endParaRPr>
          </a:p>
        </p:txBody>
      </p:sp>
      <p:pic>
        <p:nvPicPr>
          <p:cNvPr id="3" name="Picture 2"/>
          <p:cNvPicPr>
            <a:picLocks noChangeAspect="1"/>
          </p:cNvPicPr>
          <p:nvPr/>
        </p:nvPicPr>
        <p:blipFill>
          <a:blip r:embed="rId3"/>
          <a:stretch>
            <a:fillRect/>
          </a:stretch>
        </p:blipFill>
        <p:spPr>
          <a:xfrm>
            <a:off x="395536" y="1571807"/>
            <a:ext cx="8276406" cy="4953537"/>
          </a:xfrm>
          <a:prstGeom prst="rect">
            <a:avLst/>
          </a:prstGeom>
        </p:spPr>
      </p:pic>
    </p:spTree>
    <p:extLst>
      <p:ext uri="{BB962C8B-B14F-4D97-AF65-F5344CB8AC3E}">
        <p14:creationId xmlns:p14="http://schemas.microsoft.com/office/powerpoint/2010/main" val="23488316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dirty="0"/>
              <a:t>متفرقه</a:t>
            </a:r>
            <a:r>
              <a:rPr lang="en-US" dirty="0"/>
              <a:t/>
            </a:r>
            <a:br>
              <a:rPr lang="en-US" dirty="0"/>
            </a:br>
            <a:endParaRPr lang="en-US" dirty="0"/>
          </a:p>
        </p:txBody>
      </p:sp>
      <p:sp>
        <p:nvSpPr>
          <p:cNvPr id="3" name="Content Placeholder 2"/>
          <p:cNvSpPr>
            <a:spLocks noGrp="1"/>
          </p:cNvSpPr>
          <p:nvPr>
            <p:ph idx="1"/>
          </p:nvPr>
        </p:nvSpPr>
        <p:spPr/>
        <p:txBody>
          <a:bodyPr>
            <a:normAutofit lnSpcReduction="10000"/>
          </a:bodyPr>
          <a:lstStyle/>
          <a:p>
            <a:pPr algn="r" rtl="1"/>
            <a:r>
              <a:rPr lang="fa-IR" dirty="0"/>
              <a:t>زمان سنج/ ساعت دارای ثانیه شمار</a:t>
            </a:r>
          </a:p>
          <a:p>
            <a:pPr algn="r" rtl="1"/>
            <a:r>
              <a:rPr lang="fa-IR" dirty="0"/>
              <a:t> دستکش و دیگر تجهیزات حفاظت شخصی</a:t>
            </a:r>
          </a:p>
          <a:p>
            <a:pPr algn="r" rtl="1"/>
            <a:r>
              <a:rPr lang="fa-IR" dirty="0"/>
              <a:t> گرم کننده تابشی یا دیگر منابع تأمین گرما </a:t>
            </a:r>
          </a:p>
          <a:p>
            <a:pPr algn="r" rtl="1"/>
            <a:r>
              <a:rPr lang="fa-IR" dirty="0"/>
              <a:t>حسگر دما به همراه پوشش حسگر برای گرم کننده تابشی</a:t>
            </a:r>
          </a:p>
          <a:p>
            <a:pPr algn="r" rtl="1"/>
            <a:r>
              <a:rPr lang="fa-IR" dirty="0"/>
              <a:t>برای استفاده در احیای طولانی مدت پارچه های کتانی گرم </a:t>
            </a:r>
          </a:p>
          <a:p>
            <a:pPr algn="r" rtl="1"/>
            <a:r>
              <a:rPr lang="fa-IR" dirty="0"/>
              <a:t>کلاه</a:t>
            </a:r>
          </a:p>
          <a:p>
            <a:pPr algn="r" rtl="1"/>
            <a:r>
              <a:rPr lang="fa-IR" dirty="0"/>
              <a:t> نوار چسب 0/5 و سه چهارم اینچ </a:t>
            </a:r>
          </a:p>
          <a:p>
            <a:pPr algn="r" rtl="1"/>
            <a:r>
              <a:rPr lang="fa-IR" dirty="0"/>
              <a:t>سوزن تزریق درون استخوان (اختیاری)</a:t>
            </a:r>
            <a:endParaRPr lang="en-US" dirty="0"/>
          </a:p>
          <a:p>
            <a:endParaRPr lang="en-US" dirty="0"/>
          </a:p>
        </p:txBody>
      </p:sp>
    </p:spTree>
    <p:extLst>
      <p:ext uri="{BB962C8B-B14F-4D97-AF65-F5344CB8AC3E}">
        <p14:creationId xmlns:p14="http://schemas.microsoft.com/office/powerpoint/2010/main" val="3907605486"/>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1143000"/>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r" rtl="1"/>
            <a:r>
              <a:rPr lang="fa-IR" sz="6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rPr>
              <a:t> دلایل عملکرد نادرست</a:t>
            </a:r>
            <a:endParaRPr lang="en-GB" sz="6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endParaRPr>
          </a:p>
        </p:txBody>
      </p:sp>
      <p:sp>
        <p:nvSpPr>
          <p:cNvPr id="3" name="Content Placeholder 2"/>
          <p:cNvSpPr>
            <a:spLocks noGrp="1"/>
          </p:cNvSpPr>
          <p:nvPr>
            <p:ph idx="1"/>
          </p:nvPr>
        </p:nvSpPr>
        <p:spPr>
          <a:xfrm>
            <a:off x="457200" y="1628800"/>
            <a:ext cx="8229600" cy="5040560"/>
          </a:xfrm>
        </p:spPr>
        <p:style>
          <a:lnRef idx="2">
            <a:schemeClr val="accent1"/>
          </a:lnRef>
          <a:fillRef idx="1">
            <a:schemeClr val="lt1"/>
          </a:fillRef>
          <a:effectRef idx="0">
            <a:schemeClr val="accent1"/>
          </a:effectRef>
          <a:fontRef idx="minor">
            <a:schemeClr val="dk1"/>
          </a:fontRef>
        </p:style>
        <p:txBody>
          <a:bodyPr tIns="91440" rIns="274320">
            <a:normAutofit fontScale="92500" lnSpcReduction="10000"/>
          </a:bodyPr>
          <a:lstStyle/>
          <a:p>
            <a:pPr algn="r" rtl="1">
              <a:buClr>
                <a:srgbClr val="FF0000"/>
              </a:buClr>
              <a:buNone/>
            </a:pPr>
            <a:r>
              <a:rPr lang="fa-IR" sz="4300" b="1" dirty="0">
                <a:solidFill>
                  <a:srgbClr val="C00000"/>
                </a:solidFill>
                <a:cs typeface="B Nazanin" panose="00000400000000000000" pitchFamily="2" charset="-78"/>
              </a:rPr>
              <a:t>باز شدن ناکافی:</a:t>
            </a:r>
            <a:endParaRPr lang="en-GB" sz="4300" b="1" dirty="0">
              <a:solidFill>
                <a:srgbClr val="C00000"/>
              </a:solidFill>
              <a:cs typeface="B Nazanin" panose="00000400000000000000" pitchFamily="2" charset="-78"/>
            </a:endParaRPr>
          </a:p>
          <a:p>
            <a:pPr algn="r" rtl="1">
              <a:buClr>
                <a:srgbClr val="FF0000"/>
              </a:buClr>
            </a:pPr>
            <a:r>
              <a:rPr lang="fa-IR" sz="3600" b="1" dirty="0">
                <a:cs typeface="B Nazanin" panose="00000400000000000000" pitchFamily="2" charset="-78"/>
              </a:rPr>
              <a:t>نشت از کناره های ماسک.</a:t>
            </a:r>
          </a:p>
          <a:p>
            <a:pPr algn="r" rtl="1">
              <a:buClr>
                <a:srgbClr val="FF0000"/>
              </a:buClr>
            </a:pPr>
            <a:r>
              <a:rPr lang="fa-IR" sz="3600" b="1" dirty="0">
                <a:cs typeface="B Nazanin" panose="00000400000000000000" pitchFamily="2" charset="-78"/>
              </a:rPr>
              <a:t>جریان ناکافی گاز.</a:t>
            </a:r>
          </a:p>
          <a:p>
            <a:pPr algn="r" rtl="1">
              <a:buClr>
                <a:srgbClr val="FF0000"/>
              </a:buClr>
            </a:pPr>
            <a:r>
              <a:rPr lang="fa-IR" sz="3600" b="1" dirty="0">
                <a:cs typeface="B Nazanin" panose="00000400000000000000" pitchFamily="2" charset="-78"/>
              </a:rPr>
              <a:t>پارگی کیسه.</a:t>
            </a:r>
          </a:p>
          <a:p>
            <a:pPr algn="r" rtl="1">
              <a:buClr>
                <a:srgbClr val="FF0000"/>
              </a:buClr>
            </a:pPr>
            <a:r>
              <a:rPr lang="fa-IR" sz="3600" b="1" dirty="0">
                <a:cs typeface="B Nazanin" panose="00000400000000000000" pitchFamily="2" charset="-78"/>
              </a:rPr>
              <a:t>باز بودن بیش از حد دریچه تنظیم جریان.</a:t>
            </a:r>
          </a:p>
          <a:p>
            <a:pPr algn="r" rtl="1">
              <a:buClr>
                <a:srgbClr val="FF0000"/>
              </a:buClr>
            </a:pPr>
            <a:r>
              <a:rPr lang="fa-IR" sz="3600" b="1" dirty="0">
                <a:cs typeface="B Nazanin" panose="00000400000000000000" pitchFamily="2" charset="-78"/>
              </a:rPr>
              <a:t>باز ماندن محل اتصال فشار سنج.</a:t>
            </a:r>
          </a:p>
          <a:p>
            <a:pPr algn="r" rtl="1">
              <a:buClr>
                <a:srgbClr val="FF0000"/>
              </a:buClr>
            </a:pPr>
            <a:r>
              <a:rPr lang="fa-IR" sz="3600" b="1" dirty="0">
                <a:cs typeface="B Nazanin" panose="00000400000000000000" pitchFamily="2" charset="-78"/>
              </a:rPr>
              <a:t>جدا شدن یا انسداد لوله متصل به منبع گاز.</a:t>
            </a:r>
          </a:p>
          <a:p>
            <a:pPr algn="r" rtl="1">
              <a:buClr>
                <a:srgbClr val="FF0000"/>
              </a:buClr>
            </a:pPr>
            <a:endParaRPr lang="fa-IR" sz="3600" b="1" dirty="0">
              <a:cs typeface="B Nazanin" panose="00000400000000000000" pitchFamily="2" charset="-78"/>
            </a:endParaRPr>
          </a:p>
          <a:p>
            <a:pPr marL="0" indent="0" algn="r" rtl="1">
              <a:buClr>
                <a:srgbClr val="FF0000"/>
              </a:buClr>
              <a:buNone/>
            </a:pPr>
            <a:endParaRPr lang="en-GB" sz="3600" b="1" dirty="0">
              <a:cs typeface="B Nazanin" panose="00000400000000000000" pitchFamily="2" charset="-78"/>
            </a:endParaRPr>
          </a:p>
        </p:txBody>
      </p:sp>
    </p:spTree>
    <p:extLst>
      <p:ext uri="{BB962C8B-B14F-4D97-AF65-F5344CB8AC3E}">
        <p14:creationId xmlns:p14="http://schemas.microsoft.com/office/powerpoint/2010/main" val="1898715234"/>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Niknafs\Pictures\s211.jpg"/>
          <p:cNvPicPr>
            <a:picLocks noGrp="1" noChangeAspect="1" noChangeArrowheads="1"/>
          </p:cNvPicPr>
          <p:nvPr>
            <p:ph idx="1"/>
          </p:nvPr>
        </p:nvPicPr>
        <p:blipFill>
          <a:blip r:embed="rId3"/>
          <a:stretch>
            <a:fillRect/>
          </a:stretch>
        </p:blipFill>
        <p:spPr bwMode="auto">
          <a:xfrm>
            <a:off x="2814693" y="1600200"/>
            <a:ext cx="3514614" cy="4525963"/>
          </a:xfrm>
          <a:prstGeom prst="rect">
            <a:avLst/>
          </a:prstGeom>
          <a:noFill/>
        </p:spPr>
      </p:pic>
      <p:sp>
        <p:nvSpPr>
          <p:cNvPr id="5" name="Title 1"/>
          <p:cNvSpPr>
            <a:spLocks noGrp="1"/>
          </p:cNvSpPr>
          <p:nvPr>
            <p:ph type="title"/>
          </p:nvPr>
        </p:nvSpPr>
        <p:spPr>
          <a:xfrm>
            <a:off x="400050" y="228600"/>
            <a:ext cx="8286750" cy="1175048"/>
          </a:xfrm>
          <a:ln>
            <a:noFill/>
          </a:ln>
        </p:spPr>
        <p:style>
          <a:lnRef idx="2">
            <a:schemeClr val="accent2"/>
          </a:lnRef>
          <a:fillRef idx="1">
            <a:schemeClr val="lt1"/>
          </a:fillRef>
          <a:effectRef idx="0">
            <a:schemeClr val="accent2"/>
          </a:effectRef>
          <a:fontRef idx="minor">
            <a:schemeClr val="dk1"/>
          </a:fontRef>
        </p:style>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fa-IR" sz="7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rPr>
              <a:t>      مشکلات</a:t>
            </a:r>
            <a:endParaRPr lang="en-GB" sz="7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endParaRP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675828" y="2174875"/>
            <a:ext cx="4040188" cy="3774405"/>
          </a:xfrm>
        </p:spPr>
        <p:style>
          <a:lnRef idx="2">
            <a:schemeClr val="accent1"/>
          </a:lnRef>
          <a:fillRef idx="1">
            <a:schemeClr val="lt1"/>
          </a:fillRef>
          <a:effectRef idx="0">
            <a:schemeClr val="accent1"/>
          </a:effectRef>
          <a:fontRef idx="minor">
            <a:schemeClr val="dk1"/>
          </a:fontRef>
        </p:style>
        <p:txBody>
          <a:bodyPr tIns="182880">
            <a:noAutofit/>
          </a:bodyPr>
          <a:lstStyle/>
          <a:p>
            <a:pPr marL="0" indent="0" algn="r" rtl="1">
              <a:buClr>
                <a:srgbClr val="FF0000"/>
              </a:buClr>
              <a:buNone/>
            </a:pPr>
            <a:r>
              <a:rPr lang="fa-IR" sz="2800" b="1" dirty="0">
                <a:solidFill>
                  <a:srgbClr val="C00000"/>
                </a:solidFill>
              </a:rPr>
              <a:t>ک</a:t>
            </a:r>
            <a:r>
              <a:rPr lang="fa-IR" sz="2800" b="1" dirty="0"/>
              <a:t>یسه را به منبع گاز وصل کنید.</a:t>
            </a:r>
          </a:p>
          <a:p>
            <a:pPr marL="0" indent="0" algn="r" rtl="1">
              <a:buClr>
                <a:srgbClr val="FF0000"/>
              </a:buClr>
              <a:buNone/>
            </a:pPr>
            <a:r>
              <a:rPr lang="fa-IR" sz="2800" b="1" dirty="0">
                <a:solidFill>
                  <a:srgbClr val="C00000"/>
                </a:solidFill>
              </a:rPr>
              <a:t>ج</a:t>
            </a:r>
            <a:r>
              <a:rPr lang="fa-IR" sz="2800" b="1" dirty="0"/>
              <a:t>ریان سنج را روی 10-5 لیتر در دقیقه تنظیم نمایید.</a:t>
            </a:r>
          </a:p>
          <a:p>
            <a:pPr marL="0" indent="0" algn="r" rtl="1">
              <a:buClr>
                <a:srgbClr val="FF0000"/>
              </a:buClr>
              <a:buNone/>
            </a:pPr>
            <a:r>
              <a:rPr lang="fa-IR" sz="2800" b="1" dirty="0">
                <a:solidFill>
                  <a:srgbClr val="C00000"/>
                </a:solidFill>
              </a:rPr>
              <a:t>خ</a:t>
            </a:r>
            <a:r>
              <a:rPr lang="fa-IR" sz="2800" b="1" dirty="0"/>
              <a:t>روجی به طرف بیمار را مسدود نمایید.</a:t>
            </a:r>
          </a:p>
          <a:p>
            <a:pPr marL="0" indent="0" algn="r" rtl="1">
              <a:buClr>
                <a:srgbClr val="FF0000"/>
              </a:buClr>
              <a:buNone/>
            </a:pPr>
            <a:r>
              <a:rPr lang="fa-IR" sz="2800" b="1" dirty="0">
                <a:solidFill>
                  <a:srgbClr val="C00000"/>
                </a:solidFill>
              </a:rPr>
              <a:t>د</a:t>
            </a:r>
            <a:r>
              <a:rPr lang="fa-IR" sz="2800" b="1" dirty="0"/>
              <a:t>ریچه کنترل جریان را تنظیم نمایید.</a:t>
            </a:r>
            <a:endParaRPr lang="en-GB" sz="2800" b="1" dirty="0"/>
          </a:p>
          <a:p>
            <a:pPr marL="0" indent="0">
              <a:buClr>
                <a:srgbClr val="FF0000"/>
              </a:buClr>
              <a:buNone/>
            </a:pPr>
            <a:endParaRPr lang="en-GB" sz="2800" b="1" dirty="0">
              <a:cs typeface="B Nazanin" panose="00000400000000000000" pitchFamily="2" charset="-78"/>
            </a:endParaRPr>
          </a:p>
          <a:p>
            <a:pPr marL="0" indent="0">
              <a:buClr>
                <a:srgbClr val="FF0000"/>
              </a:buClr>
              <a:buNone/>
            </a:pPr>
            <a:endParaRPr lang="en-GB" sz="2800" b="1" dirty="0">
              <a:cs typeface="B Nazanin" panose="00000400000000000000" pitchFamily="2" charset="-78"/>
            </a:endParaRPr>
          </a:p>
          <a:p>
            <a:pPr algn="r">
              <a:buClr>
                <a:srgbClr val="FF0000"/>
              </a:buClr>
              <a:buNone/>
            </a:pPr>
            <a:endParaRPr lang="en-GB" sz="2800" dirty="0">
              <a:solidFill>
                <a:srgbClr val="C00000"/>
              </a:solidFill>
              <a:cs typeface="B Nazanin" panose="00000400000000000000" pitchFamily="2" charset="-78"/>
            </a:endParaRPr>
          </a:p>
        </p:txBody>
      </p:sp>
      <p:pic>
        <p:nvPicPr>
          <p:cNvPr id="32770" name="Picture 2"/>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rcRect/>
          <a:stretch>
            <a:fillRect/>
          </a:stretch>
        </p:blipFill>
        <p:spPr bwMode="auto">
          <a:xfrm>
            <a:off x="5036225" y="2162355"/>
            <a:ext cx="3496215" cy="38589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itle 1"/>
          <p:cNvSpPr>
            <a:spLocks noGrp="1"/>
          </p:cNvSpPr>
          <p:nvPr>
            <p:ph type="title"/>
          </p:nvPr>
        </p:nvSpPr>
        <p:spPr>
          <a:xfrm>
            <a:off x="400050" y="228600"/>
            <a:ext cx="8286750" cy="1175048"/>
          </a:xfrm>
          <a:ln>
            <a:noFill/>
          </a:ln>
        </p:spPr>
        <p:style>
          <a:lnRef idx="2">
            <a:schemeClr val="accent2"/>
          </a:lnRef>
          <a:fillRef idx="1">
            <a:schemeClr val="lt1"/>
          </a:fillRef>
          <a:effectRef idx="0">
            <a:schemeClr val="accent2"/>
          </a:effectRef>
          <a:fontRef idx="minor">
            <a:schemeClr val="dk1"/>
          </a:fontRef>
        </p:style>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fa-IR" sz="7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rPr>
              <a:t>امتحان کیسه</a:t>
            </a:r>
            <a:endParaRPr lang="en-GB" sz="7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endParaRPr>
          </a:p>
        </p:txBody>
      </p:sp>
      <p:sp>
        <p:nvSpPr>
          <p:cNvPr id="6" name="Footer Placeholder 3"/>
          <p:cNvSpPr>
            <a:spLocks noGrp="1"/>
          </p:cNvSpPr>
          <p:nvPr>
            <p:ph type="ftr" sz="quarter" idx="11"/>
          </p:nvPr>
        </p:nvSpPr>
        <p:spPr>
          <a:xfrm>
            <a:off x="6876256" y="6448251"/>
            <a:ext cx="2952328" cy="365125"/>
          </a:xfrm>
        </p:spPr>
        <p:txBody>
          <a:bodyPr/>
          <a:lstStyle/>
          <a:p>
            <a:r>
              <a:rPr lang="fa-IR" sz="1800" b="1" dirty="0">
                <a:solidFill>
                  <a:srgbClr val="FF0000"/>
                </a:solidFill>
                <a:cs typeface="B Nazanin" panose="00000400000000000000" pitchFamily="2" charset="-78"/>
              </a:rPr>
              <a:t>ادامه دارد ......</a:t>
            </a:r>
            <a:endParaRPr lang="en-GB" sz="1800" b="1" dirty="0">
              <a:solidFill>
                <a:srgbClr val="FF0000"/>
              </a:solidFill>
              <a:cs typeface="B Nazanin" panose="00000400000000000000" pitchFamily="2" charset="-78"/>
            </a:endParaRPr>
          </a:p>
        </p:txBody>
      </p:sp>
    </p:spTree>
    <p:extLst>
      <p:ext uri="{BB962C8B-B14F-4D97-AF65-F5344CB8AC3E}">
        <p14:creationId xmlns:p14="http://schemas.microsoft.com/office/powerpoint/2010/main" val="1112056406"/>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57200" y="2070000"/>
            <a:ext cx="4186808" cy="3951288"/>
          </a:xfrm>
        </p:spPr>
        <p:style>
          <a:lnRef idx="2">
            <a:schemeClr val="accent1"/>
          </a:lnRef>
          <a:fillRef idx="1">
            <a:schemeClr val="lt1"/>
          </a:fillRef>
          <a:effectRef idx="0">
            <a:schemeClr val="accent1"/>
          </a:effectRef>
          <a:fontRef idx="minor">
            <a:schemeClr val="dk1"/>
          </a:fontRef>
        </p:style>
        <p:txBody>
          <a:bodyPr tIns="274320">
            <a:normAutofit fontScale="92500"/>
          </a:bodyPr>
          <a:lstStyle/>
          <a:p>
            <a:pPr marL="0" indent="0" algn="r" rtl="1">
              <a:buClr>
                <a:srgbClr val="FF0000"/>
              </a:buClr>
              <a:buNone/>
            </a:pPr>
            <a:r>
              <a:rPr lang="fa-IR" sz="2800" b="1" dirty="0">
                <a:cs typeface="B Nazanin" panose="00000400000000000000" pitchFamily="2" charset="-78"/>
              </a:rPr>
              <a:t>دریچه تنظیم جریان را به گونه ای تنظیم نماییـد که بدون فشار بـر کیسه، فشار سنج حدوداً فشار 5 سانتی متر آب </a:t>
            </a:r>
            <a:r>
              <a:rPr lang="en-US" sz="2800" b="1" dirty="0">
                <a:solidFill>
                  <a:srgbClr val="C00000"/>
                </a:solidFill>
                <a:cs typeface="B Nazanin" panose="00000400000000000000" pitchFamily="2" charset="-78"/>
              </a:rPr>
              <a:t>(PEEP)</a:t>
            </a:r>
            <a:r>
              <a:rPr lang="fa-IR" sz="2800" b="1" dirty="0">
                <a:solidFill>
                  <a:srgbClr val="C00000"/>
                </a:solidFill>
                <a:cs typeface="B Nazanin" panose="00000400000000000000" pitchFamily="2" charset="-78"/>
              </a:rPr>
              <a:t> </a:t>
            </a:r>
            <a:r>
              <a:rPr lang="fa-IR" sz="2800" b="1" dirty="0">
                <a:cs typeface="B Nazanin" panose="00000400000000000000" pitchFamily="2" charset="-78"/>
              </a:rPr>
              <a:t>و با فشار شدید بر کیسه 40-30 سانتی متر آب </a:t>
            </a:r>
            <a:r>
              <a:rPr lang="en-US" sz="2800" b="1" dirty="0">
                <a:solidFill>
                  <a:srgbClr val="C00000"/>
                </a:solidFill>
                <a:cs typeface="B Nazanin" panose="00000400000000000000" pitchFamily="2" charset="-78"/>
              </a:rPr>
              <a:t>(PIP)</a:t>
            </a:r>
            <a:r>
              <a:rPr lang="fa-IR" sz="2800" b="1" dirty="0">
                <a:cs typeface="B Nazanin" panose="00000400000000000000" pitchFamily="2" charset="-78"/>
              </a:rPr>
              <a:t> را نشان دهد.</a:t>
            </a:r>
            <a:endParaRPr lang="en-GB" sz="2800" b="1" dirty="0">
              <a:cs typeface="B Nazanin" panose="00000400000000000000" pitchFamily="2" charset="-78"/>
            </a:endParaRPr>
          </a:p>
        </p:txBody>
      </p:sp>
      <p:pic>
        <p:nvPicPr>
          <p:cNvPr id="33794" name="Picture 2"/>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rcRect/>
          <a:stretch>
            <a:fillRect/>
          </a:stretch>
        </p:blipFill>
        <p:spPr bwMode="auto">
          <a:xfrm>
            <a:off x="4905746" y="2169824"/>
            <a:ext cx="3554686" cy="39234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1"/>
          <p:cNvSpPr>
            <a:spLocks noGrp="1"/>
          </p:cNvSpPr>
          <p:nvPr>
            <p:ph type="title"/>
          </p:nvPr>
        </p:nvSpPr>
        <p:spPr>
          <a:xfrm>
            <a:off x="400050" y="228600"/>
            <a:ext cx="8286750" cy="1175048"/>
          </a:xfrm>
          <a:ln>
            <a:noFill/>
          </a:ln>
        </p:spPr>
        <p:style>
          <a:lnRef idx="2">
            <a:schemeClr val="accent2"/>
          </a:lnRef>
          <a:fillRef idx="1">
            <a:schemeClr val="lt1"/>
          </a:fillRef>
          <a:effectRef idx="0">
            <a:schemeClr val="accent2"/>
          </a:effectRef>
          <a:fontRef idx="minor">
            <a:schemeClr val="dk1"/>
          </a:fontRef>
        </p:style>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fa-IR" sz="7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rPr>
              <a:t>امتحان کیسه</a:t>
            </a:r>
            <a:endParaRPr lang="en-GB" sz="7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endParaRPr>
          </a:p>
        </p:txBody>
      </p:sp>
    </p:spTree>
    <p:extLst>
      <p:ext uri="{BB962C8B-B14F-4D97-AF65-F5344CB8AC3E}">
        <p14:creationId xmlns:p14="http://schemas.microsoft.com/office/powerpoint/2010/main" val="3119974573"/>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noFill/>
          </a:ln>
        </p:spPr>
        <p:style>
          <a:lnRef idx="2">
            <a:schemeClr val="accent2"/>
          </a:lnRef>
          <a:fillRef idx="1">
            <a:schemeClr val="lt1"/>
          </a:fillRef>
          <a:effectRef idx="0">
            <a:schemeClr val="accent2"/>
          </a:effectRef>
          <a:fontRef idx="minor">
            <a:schemeClr val="dk1"/>
          </a:fontRef>
        </p:style>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fa-IR" sz="4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rPr>
              <a:t>تنظیم جریان اکسیژن، غلظت و فشار </a:t>
            </a:r>
            <a:endParaRPr lang="en-US" sz="4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endParaRPr>
          </a:p>
        </p:txBody>
      </p:sp>
      <p:sp>
        <p:nvSpPr>
          <p:cNvPr id="3" name="Content Placeholder 2"/>
          <p:cNvSpPr>
            <a:spLocks noGrp="1"/>
          </p:cNvSpPr>
          <p:nvPr>
            <p:ph sz="half" idx="1"/>
          </p:nvPr>
        </p:nvSpPr>
        <p:spPr>
          <a:xfrm>
            <a:off x="457200" y="2248272"/>
            <a:ext cx="4330824" cy="2332856"/>
          </a:xfrm>
        </p:spPr>
        <p:style>
          <a:lnRef idx="2">
            <a:schemeClr val="accent5"/>
          </a:lnRef>
          <a:fillRef idx="1">
            <a:schemeClr val="lt1"/>
          </a:fillRef>
          <a:effectRef idx="0">
            <a:schemeClr val="accent5"/>
          </a:effectRef>
          <a:fontRef idx="minor">
            <a:schemeClr val="dk1"/>
          </a:fontRef>
        </p:style>
        <p:txBody>
          <a:bodyPr tIns="182880">
            <a:noAutofit/>
          </a:bodyPr>
          <a:lstStyle/>
          <a:p>
            <a:pPr marL="0" indent="0" algn="r" rtl="1">
              <a:buNone/>
            </a:pPr>
            <a:r>
              <a:rPr lang="fa-IR" sz="2000" b="1" dirty="0">
                <a:cs typeface="B Nazanin" panose="00000400000000000000" pitchFamily="2" charset="-78"/>
              </a:rPr>
              <a:t>هوا و اکسیژن وارد بلندر می شوند. بـه کمک پیچ روی بلندر می توان غلظت مطلوب اکسیژن را انتـخاب کرد.</a:t>
            </a:r>
            <a:r>
              <a:rPr lang="en-US" sz="2000" b="1" dirty="0">
                <a:cs typeface="B Nazanin" panose="00000400000000000000" pitchFamily="2" charset="-78"/>
              </a:rPr>
              <a:t>          </a:t>
            </a:r>
            <a:endParaRPr lang="en-US" sz="2000" b="1" dirty="0">
              <a:solidFill>
                <a:srgbClr val="FF0000"/>
              </a:solidFill>
              <a:cs typeface="B Nazanin" panose="00000400000000000000" pitchFamily="2" charset="-78"/>
            </a:endParaRPr>
          </a:p>
        </p:txBody>
      </p:sp>
      <p:pic>
        <p:nvPicPr>
          <p:cNvPr id="7" name="Picture 6"/>
          <p:cNvPicPr>
            <a:picLocks noChangeAspect="1"/>
          </p:cNvPicPr>
          <p:nvPr/>
        </p:nvPicPr>
        <p:blipFill>
          <a:blip r:embed="rId2"/>
          <a:stretch>
            <a:fillRect/>
          </a:stretch>
        </p:blipFill>
        <p:spPr>
          <a:xfrm>
            <a:off x="4932170" y="1484784"/>
            <a:ext cx="4176334" cy="4156818"/>
          </a:xfrm>
          <a:prstGeom prst="rect">
            <a:avLst/>
          </a:prstGeom>
        </p:spPr>
      </p:pic>
      <p:sp>
        <p:nvSpPr>
          <p:cNvPr id="6" name="Footer Placeholder 3"/>
          <p:cNvSpPr>
            <a:spLocks noGrp="1"/>
          </p:cNvSpPr>
          <p:nvPr>
            <p:ph type="ftr" sz="quarter" idx="11"/>
          </p:nvPr>
        </p:nvSpPr>
        <p:spPr>
          <a:xfrm>
            <a:off x="6732240" y="6381328"/>
            <a:ext cx="2952328" cy="365125"/>
          </a:xfrm>
        </p:spPr>
        <p:txBody>
          <a:bodyPr/>
          <a:lstStyle/>
          <a:p>
            <a:r>
              <a:rPr lang="fa-IR" sz="1800" b="1" dirty="0">
                <a:solidFill>
                  <a:srgbClr val="FF0000"/>
                </a:solidFill>
                <a:cs typeface="B Nazanin" panose="00000400000000000000" pitchFamily="2" charset="-78"/>
              </a:rPr>
              <a:t>ادامه دارد ......</a:t>
            </a:r>
            <a:endParaRPr lang="en-GB" sz="1800" b="1" dirty="0">
              <a:solidFill>
                <a:srgbClr val="FF0000"/>
              </a:solidFill>
              <a:cs typeface="B Nazanin" panose="00000400000000000000" pitchFamily="2" charset="-78"/>
            </a:endParaRPr>
          </a:p>
        </p:txBody>
      </p:sp>
    </p:spTree>
    <p:extLst>
      <p:ext uri="{BB962C8B-B14F-4D97-AF65-F5344CB8AC3E}">
        <p14:creationId xmlns:p14="http://schemas.microsoft.com/office/powerpoint/2010/main" val="1132747924"/>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noFill/>
          </a:ln>
        </p:spPr>
        <p:style>
          <a:lnRef idx="2">
            <a:schemeClr val="accent2"/>
          </a:lnRef>
          <a:fillRef idx="1">
            <a:schemeClr val="lt1"/>
          </a:fillRef>
          <a:effectRef idx="0">
            <a:schemeClr val="accent2"/>
          </a:effectRef>
          <a:fontRef idx="minor">
            <a:schemeClr val="dk1"/>
          </a:fontRef>
        </p:style>
        <p:txBody>
          <a:bodyPr rIns="91440">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fa-IR" sz="4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rPr>
              <a:t>تنظیم جریان اکسیژن، غلظت، و فشار </a:t>
            </a:r>
            <a:endParaRPr lang="en-US" sz="4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endParaRPr>
          </a:p>
        </p:txBody>
      </p:sp>
      <p:sp>
        <p:nvSpPr>
          <p:cNvPr id="3" name="Content Placeholder 2"/>
          <p:cNvSpPr>
            <a:spLocks noGrp="1"/>
          </p:cNvSpPr>
          <p:nvPr>
            <p:ph idx="1"/>
          </p:nvPr>
        </p:nvSpPr>
        <p:spPr>
          <a:xfrm>
            <a:off x="457200" y="1600201"/>
            <a:ext cx="8229600" cy="3701007"/>
          </a:xfrm>
        </p:spPr>
        <p:style>
          <a:lnRef idx="2">
            <a:schemeClr val="accent5"/>
          </a:lnRef>
          <a:fillRef idx="1">
            <a:schemeClr val="lt1"/>
          </a:fillRef>
          <a:effectRef idx="0">
            <a:schemeClr val="accent5"/>
          </a:effectRef>
          <a:fontRef idx="minor">
            <a:schemeClr val="dk1"/>
          </a:fontRef>
        </p:style>
        <p:txBody>
          <a:bodyPr tIns="182880" rIns="182880">
            <a:noAutofit/>
          </a:bodyPr>
          <a:lstStyle/>
          <a:p>
            <a:pPr marL="0" indent="0" algn="r" rtl="1">
              <a:buNone/>
            </a:pPr>
            <a:r>
              <a:rPr lang="fa-IR" b="1" dirty="0">
                <a:solidFill>
                  <a:srgbClr val="C00000"/>
                </a:solidFill>
                <a:cs typeface="B Nazanin" panose="00000400000000000000" pitchFamily="2" charset="-78"/>
              </a:rPr>
              <a:t>برای تعدیل فشار و لاجرم میزان باز شدن کیسه تهویه دو راه وجود دارد:</a:t>
            </a:r>
            <a:endParaRPr lang="en-US" b="1" dirty="0">
              <a:solidFill>
                <a:srgbClr val="C00000"/>
              </a:solidFill>
              <a:cs typeface="B Nazanin" panose="00000400000000000000" pitchFamily="2" charset="-78"/>
            </a:endParaRPr>
          </a:p>
          <a:p>
            <a:pPr>
              <a:buClr>
                <a:srgbClr val="FF0000"/>
              </a:buClr>
            </a:pPr>
            <a:endParaRPr lang="en-US" sz="3000" b="1" dirty="0">
              <a:cs typeface="B Nazanin" panose="00000400000000000000" pitchFamily="2" charset="-78"/>
            </a:endParaRPr>
          </a:p>
          <a:p>
            <a:pPr algn="r" rtl="1">
              <a:buClr>
                <a:srgbClr val="FF0000"/>
              </a:buClr>
            </a:pPr>
            <a:r>
              <a:rPr lang="fa-IR" sz="3000" b="1" dirty="0">
                <a:cs typeface="B Nazanin" panose="00000400000000000000" pitchFamily="2" charset="-78"/>
              </a:rPr>
              <a:t>تنظیم گاز وارده به کیسه با استفاده از جریان سنج.</a:t>
            </a:r>
          </a:p>
          <a:p>
            <a:pPr algn="r" rtl="1">
              <a:buClr>
                <a:srgbClr val="FF0000"/>
              </a:buClr>
            </a:pPr>
            <a:r>
              <a:rPr lang="fa-IR" sz="3000" b="1" dirty="0">
                <a:cs typeface="B Nazanin" panose="00000400000000000000" pitchFamily="2" charset="-78"/>
              </a:rPr>
              <a:t>تنظیم گاز خروجی از کیسه به کمک دریچه تنظیم جریان.</a:t>
            </a:r>
            <a:endParaRPr lang="en-US" sz="3000" b="1" dirty="0">
              <a:cs typeface="B Nazanin" panose="00000400000000000000" pitchFamily="2" charset="-78"/>
            </a:endParaRPr>
          </a:p>
          <a:p>
            <a:pPr marL="0" indent="0">
              <a:buClr>
                <a:srgbClr val="FF0000"/>
              </a:buClr>
              <a:buNone/>
            </a:pPr>
            <a:r>
              <a:rPr lang="en-US" sz="3000" dirty="0">
                <a:solidFill>
                  <a:srgbClr val="FF0000"/>
                </a:solidFill>
                <a:cs typeface="B Nazanin" panose="00000400000000000000" pitchFamily="2" charset="-78"/>
              </a:rPr>
              <a:t>                                                                                     </a:t>
            </a:r>
          </a:p>
          <a:p>
            <a:pPr>
              <a:buClr>
                <a:srgbClr val="FF0000"/>
              </a:buClr>
            </a:pPr>
            <a:endParaRPr lang="en-US" sz="3000" dirty="0">
              <a:cs typeface="B Nazanin" panose="00000400000000000000" pitchFamily="2" charset="-78"/>
            </a:endParaRPr>
          </a:p>
        </p:txBody>
      </p:sp>
      <p:sp>
        <p:nvSpPr>
          <p:cNvPr id="5" name="Footer Placeholder 3"/>
          <p:cNvSpPr>
            <a:spLocks noGrp="1"/>
          </p:cNvSpPr>
          <p:nvPr>
            <p:ph type="ftr" sz="quarter" idx="11"/>
          </p:nvPr>
        </p:nvSpPr>
        <p:spPr>
          <a:xfrm>
            <a:off x="6660232" y="5373216"/>
            <a:ext cx="2952328" cy="365125"/>
          </a:xfrm>
        </p:spPr>
        <p:txBody>
          <a:bodyPr/>
          <a:lstStyle/>
          <a:p>
            <a:r>
              <a:rPr lang="fa-IR" sz="1800" b="1" dirty="0">
                <a:solidFill>
                  <a:srgbClr val="FF0000"/>
                </a:solidFill>
                <a:cs typeface="B Nazanin" panose="00000400000000000000" pitchFamily="2" charset="-78"/>
              </a:rPr>
              <a:t>ادامه دارد ......</a:t>
            </a:r>
            <a:endParaRPr lang="en-GB" sz="1800" b="1" dirty="0">
              <a:solidFill>
                <a:srgbClr val="FF0000"/>
              </a:solidFill>
              <a:cs typeface="B Nazanin" panose="00000400000000000000" pitchFamily="2" charset="-78"/>
            </a:endParaRPr>
          </a:p>
        </p:txBody>
      </p:sp>
    </p:spTree>
    <p:extLst>
      <p:ext uri="{BB962C8B-B14F-4D97-AF65-F5344CB8AC3E}">
        <p14:creationId xmlns:p14="http://schemas.microsoft.com/office/powerpoint/2010/main" val="4073775962"/>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1"/>
          <p:cNvSpPr>
            <a:spLocks noGrp="1"/>
          </p:cNvSpPr>
          <p:nvPr>
            <p:ph type="ftr" sz="quarter" idx="11"/>
          </p:nvPr>
        </p:nvSpPr>
        <p:spPr>
          <a:xfrm>
            <a:off x="6667078" y="6021288"/>
            <a:ext cx="2945482" cy="365125"/>
          </a:xfrm>
        </p:spPr>
        <p:txBody>
          <a:bodyPr/>
          <a:lstStyle/>
          <a:p>
            <a:r>
              <a:rPr lang="fa-IR" sz="1800" b="1" dirty="0">
                <a:solidFill>
                  <a:srgbClr val="FF0000"/>
                </a:solidFill>
                <a:cs typeface="B Nazanin" panose="00000400000000000000" pitchFamily="2" charset="-78"/>
              </a:rPr>
              <a:t>ادامه دارد.......</a:t>
            </a:r>
            <a:endParaRPr lang="en-GB" sz="1800" b="1" dirty="0">
              <a:solidFill>
                <a:srgbClr val="FF0000"/>
              </a:solidFill>
              <a:cs typeface="B Nazanin" panose="00000400000000000000" pitchFamily="2" charset="-78"/>
            </a:endParaRPr>
          </a:p>
        </p:txBody>
      </p:sp>
      <p:sp>
        <p:nvSpPr>
          <p:cNvPr id="7" name="Title 1"/>
          <p:cNvSpPr>
            <a:spLocks noGrp="1"/>
          </p:cNvSpPr>
          <p:nvPr>
            <p:ph type="title"/>
          </p:nvPr>
        </p:nvSpPr>
        <p:spPr>
          <a:xfrm>
            <a:off x="428625" y="214313"/>
            <a:ext cx="8258175" cy="1203325"/>
          </a:xfrm>
          <a:ln>
            <a:noFill/>
          </a:ln>
        </p:spPr>
        <p:style>
          <a:lnRef idx="2">
            <a:schemeClr val="accent2"/>
          </a:lnRef>
          <a:fillRef idx="1">
            <a:schemeClr val="lt1"/>
          </a:fillRef>
          <a:effectRef idx="0">
            <a:schemeClr val="accent2"/>
          </a:effectRef>
          <a:fontRef idx="minor">
            <a:schemeClr val="dk1"/>
          </a:fontRef>
        </p:style>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fa-IR" sz="4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rPr>
              <a:t>تنظیم جریان اکسیژن، غلظت و فشار </a:t>
            </a:r>
            <a:endParaRPr lang="en-US" sz="4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endParaRPr>
          </a:p>
        </p:txBody>
      </p:sp>
      <p:pic>
        <p:nvPicPr>
          <p:cNvPr id="3" name="Picture 2"/>
          <p:cNvPicPr>
            <a:picLocks noChangeAspect="1"/>
          </p:cNvPicPr>
          <p:nvPr/>
        </p:nvPicPr>
        <p:blipFill>
          <a:blip r:embed="rId2"/>
          <a:stretch>
            <a:fillRect/>
          </a:stretch>
        </p:blipFill>
        <p:spPr>
          <a:xfrm>
            <a:off x="1337022" y="1527671"/>
            <a:ext cx="6403330" cy="5213697"/>
          </a:xfrm>
          <a:prstGeom prst="rect">
            <a:avLst/>
          </a:prstGeom>
        </p:spPr>
      </p:pic>
    </p:spTree>
    <p:extLst>
      <p:ext uri="{BB962C8B-B14F-4D97-AF65-F5344CB8AC3E}">
        <p14:creationId xmlns:p14="http://schemas.microsoft.com/office/powerpoint/2010/main" val="140430687"/>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57200" y="2318891"/>
            <a:ext cx="4040188" cy="3558381"/>
          </a:xfrm>
        </p:spPr>
        <p:style>
          <a:lnRef idx="2">
            <a:schemeClr val="accent5"/>
          </a:lnRef>
          <a:fillRef idx="1">
            <a:schemeClr val="lt1"/>
          </a:fillRef>
          <a:effectRef idx="0">
            <a:schemeClr val="accent5"/>
          </a:effectRef>
          <a:fontRef idx="minor">
            <a:schemeClr val="dk1"/>
          </a:fontRef>
        </p:style>
        <p:txBody>
          <a:bodyPr tIns="182880">
            <a:noAutofit/>
          </a:bodyPr>
          <a:lstStyle/>
          <a:p>
            <a:pPr marL="0" indent="0" algn="ctr" rtl="1">
              <a:buClr>
                <a:srgbClr val="FF0000"/>
              </a:buClr>
              <a:buNone/>
            </a:pPr>
            <a:r>
              <a:rPr lang="fa-IR" b="1" dirty="0">
                <a:solidFill>
                  <a:srgbClr val="C00000"/>
                </a:solidFill>
                <a:cs typeface="B Nazanin" panose="00000400000000000000" pitchFamily="2" charset="-78"/>
              </a:rPr>
              <a:t>ج</a:t>
            </a:r>
            <a:r>
              <a:rPr lang="fa-IR" b="1" dirty="0">
                <a:cs typeface="B Nazanin" panose="00000400000000000000" pitchFamily="2" charset="-78"/>
              </a:rPr>
              <a:t>ریان سنج و دریچه کنترل جـریان را باید طوری تنظیم کنیم که کیسه تهویه تا حد استفاده راحت متسع شود، همچنین پس از فشردن کاملا روی هم نخوابد.</a:t>
            </a:r>
            <a:endParaRPr lang="en-GB" b="1" dirty="0">
              <a:cs typeface="B Nazanin" panose="00000400000000000000" pitchFamily="2" charset="-78"/>
            </a:endParaRPr>
          </a:p>
        </p:txBody>
      </p:sp>
      <p:pic>
        <p:nvPicPr>
          <p:cNvPr id="33794" name="Picture 2"/>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rcRect/>
          <a:stretch>
            <a:fillRect/>
          </a:stretch>
        </p:blipFill>
        <p:spPr bwMode="auto">
          <a:xfrm>
            <a:off x="5004048" y="2094548"/>
            <a:ext cx="3312368" cy="4126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Footer Placeholder 1"/>
          <p:cNvSpPr>
            <a:spLocks noGrp="1"/>
          </p:cNvSpPr>
          <p:nvPr>
            <p:ph type="ftr" sz="quarter" idx="11"/>
          </p:nvPr>
        </p:nvSpPr>
        <p:spPr>
          <a:xfrm>
            <a:off x="2483768" y="5944195"/>
            <a:ext cx="2967608" cy="365125"/>
          </a:xfrm>
        </p:spPr>
        <p:txBody>
          <a:bodyPr/>
          <a:lstStyle/>
          <a:p>
            <a:r>
              <a:rPr lang="fa-IR" sz="1800" b="1" dirty="0">
                <a:solidFill>
                  <a:srgbClr val="FF0000"/>
                </a:solidFill>
                <a:cs typeface="B Nazanin" panose="00000400000000000000" pitchFamily="2" charset="-78"/>
              </a:rPr>
              <a:t>ادامه دارد ......</a:t>
            </a:r>
            <a:endParaRPr lang="en-GB" sz="1800" b="1" dirty="0">
              <a:solidFill>
                <a:srgbClr val="FF0000"/>
              </a:solidFill>
              <a:cs typeface="B Nazanin" panose="00000400000000000000" pitchFamily="2" charset="-78"/>
            </a:endParaRPr>
          </a:p>
        </p:txBody>
      </p:sp>
      <p:sp>
        <p:nvSpPr>
          <p:cNvPr id="9" name="Title 1"/>
          <p:cNvSpPr>
            <a:spLocks noGrp="1"/>
          </p:cNvSpPr>
          <p:nvPr>
            <p:ph type="title"/>
          </p:nvPr>
        </p:nvSpPr>
        <p:spPr>
          <a:xfrm>
            <a:off x="428625" y="214313"/>
            <a:ext cx="8258175" cy="1203325"/>
          </a:xfrm>
          <a:ln>
            <a:noFill/>
          </a:ln>
        </p:spPr>
        <p:style>
          <a:lnRef idx="2">
            <a:schemeClr val="accent2"/>
          </a:lnRef>
          <a:fillRef idx="1">
            <a:schemeClr val="lt1"/>
          </a:fillRef>
          <a:effectRef idx="0">
            <a:schemeClr val="accent2"/>
          </a:effectRef>
          <a:fontRef idx="minor">
            <a:schemeClr val="dk1"/>
          </a:fontRef>
        </p:style>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fa-IR" sz="4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rPr>
              <a:t> تنظیم جریان اکسیژن، غلظت و فشار </a:t>
            </a:r>
            <a:endParaRPr lang="en-US" sz="4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endParaRPr>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11349"/>
            <a:ext cx="8229600" cy="4525963"/>
          </a:xfrm>
        </p:spPr>
        <p:txBody>
          <a:bodyPr/>
          <a:lstStyle/>
          <a:p>
            <a:endParaRPr lang="en-US" dirty="0"/>
          </a:p>
          <a:p>
            <a:endParaRPr lang="en-US" dirty="0"/>
          </a:p>
          <a:p>
            <a:endParaRPr lang="en-US" dirty="0"/>
          </a:p>
          <a:p>
            <a:endParaRPr lang="en-US" dirty="0"/>
          </a:p>
          <a:p>
            <a:pPr marL="0" indent="0">
              <a:buNone/>
            </a:pPr>
            <a:endParaRPr lang="fa-IR" dirty="0"/>
          </a:p>
          <a:p>
            <a:pPr marL="0" indent="0" algn="r" rtl="1">
              <a:buNone/>
            </a:pPr>
            <a:r>
              <a:rPr lang="fa-IR" sz="2800" b="1" dirty="0">
                <a:solidFill>
                  <a:srgbClr val="C00000"/>
                </a:solidFill>
                <a:cs typeface="B Nazanin" panose="00000400000000000000" pitchFamily="2" charset="-78"/>
              </a:rPr>
              <a:t>                    کم باد                                           پر باد</a:t>
            </a:r>
            <a:endParaRPr lang="en-US" sz="2800" b="1" dirty="0">
              <a:solidFill>
                <a:srgbClr val="C00000"/>
              </a:solidFill>
            </a:endParaRPr>
          </a:p>
        </p:txBody>
      </p:sp>
      <p:pic>
        <p:nvPicPr>
          <p:cNvPr id="266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7453" y="1916832"/>
            <a:ext cx="7764987" cy="26560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1"/>
          <p:cNvSpPr>
            <a:spLocks noGrp="1"/>
          </p:cNvSpPr>
          <p:nvPr>
            <p:ph type="title"/>
          </p:nvPr>
        </p:nvSpPr>
        <p:spPr>
          <a:xfrm>
            <a:off x="428625" y="214313"/>
            <a:ext cx="8258175" cy="1203325"/>
          </a:xfrm>
          <a:ln>
            <a:noFill/>
          </a:ln>
        </p:spPr>
        <p:style>
          <a:lnRef idx="2">
            <a:schemeClr val="accent2"/>
          </a:lnRef>
          <a:fillRef idx="1">
            <a:schemeClr val="lt1"/>
          </a:fillRef>
          <a:effectRef idx="0">
            <a:schemeClr val="accent2"/>
          </a:effectRef>
          <a:fontRef idx="minor">
            <a:schemeClr val="dk1"/>
          </a:fontRef>
        </p:style>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fa-IR" sz="4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rPr>
              <a:t>تنظیم جریان اکسیژن، غلظت و فشار </a:t>
            </a:r>
            <a:endParaRPr lang="en-US" sz="4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endParaRPr>
          </a:p>
        </p:txBody>
      </p:sp>
    </p:spTree>
    <p:extLst>
      <p:ext uri="{BB962C8B-B14F-4D97-AF65-F5344CB8AC3E}">
        <p14:creationId xmlns:p14="http://schemas.microsoft.com/office/powerpoint/2010/main" val="1840599030"/>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rtl="1"/>
            <a:r>
              <a:rPr lang="fa-IR" sz="8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rPr>
              <a:t>پیوست</a:t>
            </a:r>
            <a:r>
              <a:rPr lang="en-US" sz="8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rPr>
              <a:t>C </a:t>
            </a:r>
            <a:endParaRPr lang="en-GB" sz="8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endParaRPr>
          </a:p>
        </p:txBody>
      </p:sp>
      <p:sp>
        <p:nvSpPr>
          <p:cNvPr id="3" name="Content Placeholder 2"/>
          <p:cNvSpPr>
            <a:spLocks noGrp="1"/>
          </p:cNvSpPr>
          <p:nvPr>
            <p:ph idx="1"/>
          </p:nvPr>
        </p:nvSpPr>
        <p:spPr>
          <a:xfrm>
            <a:off x="428596" y="2276872"/>
            <a:ext cx="8229600" cy="2520280"/>
          </a:xfrm>
        </p:spPr>
        <p:style>
          <a:lnRef idx="1">
            <a:schemeClr val="accent2"/>
          </a:lnRef>
          <a:fillRef idx="2">
            <a:schemeClr val="accent2"/>
          </a:fillRef>
          <a:effectRef idx="1">
            <a:schemeClr val="accent2"/>
          </a:effectRef>
          <a:fontRef idx="minor">
            <a:schemeClr val="dk1"/>
          </a:fontRef>
        </p:style>
        <p:txBody>
          <a:bodyPr tIns="274320">
            <a:noAutofit/>
          </a:bodyPr>
          <a:lstStyle/>
          <a:p>
            <a:pPr algn="ctr" rtl="1">
              <a:buNone/>
            </a:pPr>
            <a:r>
              <a:rPr lang="fa-IR" sz="9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cs typeface="B Nazanin" panose="00000400000000000000" pitchFamily="2" charset="-78"/>
              </a:rPr>
              <a:t>ابزار احیای </a:t>
            </a:r>
            <a:r>
              <a:rPr lang="en-US" sz="9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cs typeface="B Nazanin" panose="00000400000000000000" pitchFamily="2" charset="-78"/>
              </a:rPr>
              <a:t>T</a:t>
            </a:r>
            <a:endParaRPr lang="en-GB" sz="9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cs typeface="B Nazanin" panose="00000400000000000000" pitchFamily="2" charset="-78"/>
            </a:endParaRPr>
          </a:p>
        </p:txBody>
      </p:sp>
    </p:spTree>
    <p:extLst>
      <p:ext uri="{BB962C8B-B14F-4D97-AF65-F5344CB8AC3E}">
        <p14:creationId xmlns:p14="http://schemas.microsoft.com/office/powerpoint/2010/main" val="133480910"/>
      </p:ext>
    </p:extLst>
  </p:cSld>
  <p:clrMapOvr>
    <a:masterClrMapping/>
  </p:clrMapOvr>
  <p:timing>
    <p:tnLst>
      <p:par>
        <p:cTn id="1" dur="indefinite" restart="never" nodeType="tmRoot"/>
      </p:par>
    </p:tnLst>
  </p:timing>
</p:sld>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1_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4.xml><?xml version="1.0" encoding="utf-8"?>
<a:theme xmlns:a="http://schemas.openxmlformats.org/drawingml/2006/main" name="1_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5.xml><?xml version="1.0" encoding="utf-8"?>
<a:theme xmlns:a="http://schemas.openxmlformats.org/drawingml/2006/main" name="Parallax">
  <a:themeElements>
    <a:clrScheme name="Parallax">
      <a:dk1>
        <a:sysClr val="windowText" lastClr="000000"/>
      </a:dk1>
      <a:lt1>
        <a:sysClr val="window" lastClr="FFFFFF"/>
      </a:lt1>
      <a:dk2>
        <a:srgbClr val="212121"/>
      </a:dk2>
      <a:lt2>
        <a:srgbClr val="EBEBEB"/>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32511</TotalTime>
  <Words>5555</Words>
  <Application>Microsoft Office PowerPoint</Application>
  <PresentationFormat>On-screen Show (4:3)</PresentationFormat>
  <Paragraphs>881</Paragraphs>
  <Slides>193</Slides>
  <Notes>114</Notes>
  <HiddenSlides>0</HiddenSlides>
  <MMClips>0</MMClips>
  <ScaleCrop>false</ScaleCrop>
  <HeadingPairs>
    <vt:vector size="8" baseType="variant">
      <vt:variant>
        <vt:lpstr>Fonts Used</vt:lpstr>
      </vt:variant>
      <vt:variant>
        <vt:i4>11</vt:i4>
      </vt:variant>
      <vt:variant>
        <vt:lpstr>Theme</vt:lpstr>
      </vt:variant>
      <vt:variant>
        <vt:i4>5</vt:i4>
      </vt:variant>
      <vt:variant>
        <vt:lpstr>Embedded OLE Servers</vt:lpstr>
      </vt:variant>
      <vt:variant>
        <vt:i4>1</vt:i4>
      </vt:variant>
      <vt:variant>
        <vt:lpstr>Slide Titles</vt:lpstr>
      </vt:variant>
      <vt:variant>
        <vt:i4>193</vt:i4>
      </vt:variant>
    </vt:vector>
  </HeadingPairs>
  <TitlesOfParts>
    <vt:vector size="210" baseType="lpstr">
      <vt:lpstr>Arial</vt:lpstr>
      <vt:lpstr>B Nazanin</vt:lpstr>
      <vt:lpstr>Calibri</vt:lpstr>
      <vt:lpstr>Century Gothic</vt:lpstr>
      <vt:lpstr>Corbel</vt:lpstr>
      <vt:lpstr>Lucida Sans Unicode</vt:lpstr>
      <vt:lpstr>Times New Roman</vt:lpstr>
      <vt:lpstr>Verdana</vt:lpstr>
      <vt:lpstr>Wingdings</vt:lpstr>
      <vt:lpstr>Wingdings 2</vt:lpstr>
      <vt:lpstr>Wingdings 3</vt:lpstr>
      <vt:lpstr>1_Office Theme</vt:lpstr>
      <vt:lpstr>2_Office Theme</vt:lpstr>
      <vt:lpstr>1_Concourse</vt:lpstr>
      <vt:lpstr>1_Wisp</vt:lpstr>
      <vt:lpstr>Parallax</vt:lpstr>
      <vt:lpstr>Document</vt:lpstr>
      <vt:lpstr>PowerPoint Presentation</vt:lpstr>
      <vt:lpstr>PowerPoint Presentation</vt:lpstr>
      <vt:lpstr>چه وسایل و تجهیزاتی باید در دسترس باشد؟</vt:lpstr>
      <vt:lpstr>تجهیزات ساکشن  </vt:lpstr>
      <vt:lpstr>تجهیزات تهویه با فشار مثبت </vt:lpstr>
      <vt:lpstr>تجهیزات لوله گذاری نای </vt:lpstr>
      <vt:lpstr>تجویز دارو </vt:lpstr>
      <vt:lpstr>تجهیزات جاگذاری کاتتر سیاهرگ نافی </vt:lpstr>
      <vt:lpstr>متفرقه </vt:lpstr>
      <vt:lpstr>تجهیزات بیشتربرای نوزادان بسیار نارس </vt:lpstr>
      <vt:lpstr>موارد انتخابی دیگر</vt:lpstr>
      <vt:lpstr>PowerPoint Presentation</vt:lpstr>
      <vt:lpstr>پالس اکسی متری چیست؟ </vt:lpstr>
      <vt:lpstr>کی از پالس اکسی متر استفاده می کنیم؟ </vt:lpstr>
      <vt:lpstr>PowerPoint Presentation</vt:lpstr>
      <vt:lpstr>PowerPoint Presentation</vt:lpstr>
      <vt:lpstr>تغییرات زمانی Spo2، قبل از مجرای شریانی، پس از تولد </vt:lpstr>
      <vt:lpstr> Spo2  هدف، قبل از مجرای شریانی، پس از تولد</vt:lpstr>
      <vt:lpstr>استفاده از بلندر برای تأمین غلظت های مختلف اکسیژن</vt:lpstr>
      <vt:lpstr>PowerPoint Presentation</vt:lpstr>
      <vt:lpstr> Spo2  هدف، قبل از مجرای شریانی، پس از تولد</vt:lpstr>
      <vt:lpstr>نکته!</vt:lpstr>
      <vt:lpstr>تأمین اکسیژن با استفاده از ماسک </vt:lpstr>
      <vt:lpstr>تجویز جریان آزاد اکسیژن با استفاده از ماسک </vt:lpstr>
      <vt:lpstr>تجویز جریان آزاد اکسیژن با استفاده از لوله (دست گنبدی)</vt:lpstr>
      <vt:lpstr>تأمین اکسیژن با استفاده از لوله </vt:lpstr>
      <vt:lpstr>برقراری جریان آزاد اکسیژن با استفاده از کیسه تهویه وابسته به جریان گاز </vt:lpstr>
      <vt:lpstr>PowerPoint Presentation</vt:lpstr>
      <vt:lpstr>برقراری جریان آزاد اکسیژن </vt:lpstr>
      <vt:lpstr>انواع ابزار تهویه با فشار مثبت</vt:lpstr>
      <vt:lpstr>کیسه تهویه خودگشا </vt:lpstr>
      <vt:lpstr>کیسه تهویه خودگشا </vt:lpstr>
      <vt:lpstr> کیسه تهویه خود گشا </vt:lpstr>
      <vt:lpstr> کیسه تهویه خود گشا </vt:lpstr>
      <vt:lpstr>کیسه تهویه وابسته به جریان گاز </vt:lpstr>
      <vt:lpstr>کیسه تهویه وابسته به جریان گاز </vt:lpstr>
      <vt:lpstr>کیسه تهویه وابسته به جریان گاز </vt:lpstr>
      <vt:lpstr>کیسه تهویه وابسته به جریان گاز </vt:lpstr>
      <vt:lpstr>ابزار احیای T </vt:lpstr>
      <vt:lpstr>ابزار احیای T </vt:lpstr>
      <vt:lpstr>ابزار احیای T </vt:lpstr>
      <vt:lpstr>کیسه تهویه پشتیبان</vt:lpstr>
      <vt:lpstr>حجم کیسه تهویه</vt:lpstr>
      <vt:lpstr>قابلیت کنترل PIP، PEEP، و زمان دم</vt:lpstr>
      <vt:lpstr>آماده کردن کیسه تهویه</vt:lpstr>
      <vt:lpstr>اقدامات لازم قبل از شروع PPV</vt:lpstr>
      <vt:lpstr>وضعیت درست برای تهویه کمکی</vt:lpstr>
      <vt:lpstr>تهویه از بالای سر نوزاد </vt:lpstr>
      <vt:lpstr>تهویه از سمت راست نوزاد </vt:lpstr>
      <vt:lpstr>PowerPoint Presentation</vt:lpstr>
      <vt:lpstr>تجهیزات ایمنی </vt:lpstr>
      <vt:lpstr>کیسه تهویه خودگشا دارای تجهیزات ایمنی </vt:lpstr>
      <vt:lpstr>کیسه تهویه خودگشا دارای تجهیزات ایمنی </vt:lpstr>
      <vt:lpstr>کیسه تهویه وابسته به جریان گاز، دارای تجهیزات ایمنی </vt:lpstr>
      <vt:lpstr>ابزار احیای T دارای تجهیزات ایمنی </vt:lpstr>
      <vt:lpstr>ماسک های احیا</vt:lpstr>
      <vt:lpstr>لبه</vt:lpstr>
      <vt:lpstr>لبه</vt:lpstr>
      <vt:lpstr>بالشتک دار</vt:lpstr>
      <vt:lpstr>بدون بالشتک</vt:lpstr>
      <vt:lpstr>شکل</vt:lpstr>
      <vt:lpstr>         آناتومیک         گرد</vt:lpstr>
      <vt:lpstr>گرد</vt:lpstr>
      <vt:lpstr>آناتومیک</vt:lpstr>
      <vt:lpstr>اندازه</vt:lpstr>
      <vt:lpstr>اندازه</vt:lpstr>
      <vt:lpstr>اندازه مناسب ماسک</vt:lpstr>
      <vt:lpstr>اندازه نامناسب ماسک</vt:lpstr>
      <vt:lpstr>اندازه مناسب ماسک</vt:lpstr>
      <vt:lpstr>قرار دادن ماسک روی صورت </vt:lpstr>
      <vt:lpstr> </vt:lpstr>
      <vt:lpstr>چانه را درون ماسک قرار داده سپس بینی را بپوشانید</vt:lpstr>
      <vt:lpstr>وضعیت درست ماسک روی صورت </vt:lpstr>
      <vt:lpstr>تعبیه لوله دهانی معدی</vt:lpstr>
      <vt:lpstr>تعبیه لوله دهانی معدی</vt:lpstr>
      <vt:lpstr>تعبیه لوله دهانی معدی</vt:lpstr>
      <vt:lpstr>تعبیه لوله دهانی معدی</vt:lpstr>
      <vt:lpstr>تعبیه لوله دهانی معدی</vt:lpstr>
      <vt:lpstr>تعبیه لوله دهانی معدی</vt:lpstr>
      <vt:lpstr>پیوست A </vt:lpstr>
      <vt:lpstr> اجزای اصلی</vt:lpstr>
      <vt:lpstr>اجزای اصلی</vt:lpstr>
      <vt:lpstr>کنترل اکسیژن</vt:lpstr>
      <vt:lpstr>کنترل اکسیژن</vt:lpstr>
      <vt:lpstr>انواع مخزن ذخیره اکسیژن</vt:lpstr>
      <vt:lpstr>امتحان کیسه</vt:lpstr>
      <vt:lpstr>کنترل فشار </vt:lpstr>
      <vt:lpstr>پیوستB </vt:lpstr>
      <vt:lpstr>اجزای اصلی</vt:lpstr>
      <vt:lpstr> دلایل عملکرد نادرست</vt:lpstr>
      <vt:lpstr>      مشکلات</vt:lpstr>
      <vt:lpstr>امتحان کیسه</vt:lpstr>
      <vt:lpstr>امتحان کیسه</vt:lpstr>
      <vt:lpstr>تنظیم جریان اکسیژن، غلظت و فشار </vt:lpstr>
      <vt:lpstr>تنظیم جریان اکسیژن، غلظت، و فشار </vt:lpstr>
      <vt:lpstr>تنظیم جریان اکسیژن، غلظت و فشار </vt:lpstr>
      <vt:lpstr> تنظیم جریان اکسیژن، غلظت و فشار </vt:lpstr>
      <vt:lpstr>تنظیم جریان اکسیژن، غلظت و فشار </vt:lpstr>
      <vt:lpstr>پیوستC </vt:lpstr>
      <vt:lpstr>ابزار احیای T</vt:lpstr>
      <vt:lpstr>اجزای اصلی</vt:lpstr>
      <vt:lpstr>اجزای اصلی</vt:lpstr>
      <vt:lpstr>ابزار احیای T چگونه کار می کند؟</vt:lpstr>
      <vt:lpstr>آماده کردن ابزار احیای T </vt:lpstr>
      <vt:lpstr>آماده کردن ابزار احیای T </vt:lpstr>
      <vt:lpstr>آماده کردن ابزار احیای T </vt:lpstr>
      <vt:lpstr>آماده کردن ابزار احیای T </vt:lpstr>
      <vt:lpstr>آماده کردن ابزار احیای T </vt:lpstr>
      <vt:lpstr>آماده کردن ابزار احیای T </vt:lpstr>
      <vt:lpstr>آماده کردن ابزار احیای T </vt:lpstr>
      <vt:lpstr>آماده کردن ابزار احیای T </vt:lpstr>
      <vt:lpstr>آماده کردن ابزار احیای T </vt:lpstr>
      <vt:lpstr>تعدیل حد اکثر فشار و PIP قبل از استفاده </vt:lpstr>
      <vt:lpstr>آماده کردن ابزار احیای T </vt:lpstr>
      <vt:lpstr>لوله گذاری نای </vt:lpstr>
      <vt:lpstr>ابزار مورد نیاز</vt:lpstr>
      <vt:lpstr>ابزار مورد نیاز</vt:lpstr>
      <vt:lpstr>PowerPoint Presentation</vt:lpstr>
      <vt:lpstr>اندیکاسیون ها</vt:lpstr>
      <vt:lpstr>ویژگی های لوله نای </vt:lpstr>
      <vt:lpstr>قطر</vt:lpstr>
      <vt:lpstr>راهنمای تار صوتی</vt:lpstr>
      <vt:lpstr>راهنمای تار صوتی</vt:lpstr>
      <vt:lpstr>لوله نای مدرج</vt:lpstr>
      <vt:lpstr>اندازه مناسب</vt:lpstr>
      <vt:lpstr>آماده کردن لوله نای</vt:lpstr>
      <vt:lpstr>لوله نای را آماده کنید</vt:lpstr>
      <vt:lpstr>لوله نای را آماده کنید</vt:lpstr>
      <vt:lpstr>استایلت بگذارید (اختیاری)</vt:lpstr>
      <vt:lpstr>آماده کردن لارنگوسکوپ</vt:lpstr>
      <vt:lpstr>آماده کردن لارنگوسکوپ</vt:lpstr>
      <vt:lpstr> آمادگی برای لوله گذاری  </vt:lpstr>
      <vt:lpstr>اندازه کاتتر برای ساکشن لوله نای</vt:lpstr>
      <vt:lpstr>وظایف دستیار حین لوله گذاری</vt:lpstr>
      <vt:lpstr>وظایف دستیار حین لوله گذاری</vt:lpstr>
      <vt:lpstr>آناتومی راههای هوایی فوقانی</vt:lpstr>
      <vt:lpstr>    نشانه های کلیدی</vt:lpstr>
      <vt:lpstr>نشانه های کلیدی</vt:lpstr>
      <vt:lpstr>وضعیت نوزاد</vt:lpstr>
      <vt:lpstr>همیشه لارنگوسکوپ را با دست چپ بگیرید</vt:lpstr>
      <vt:lpstr>آمادگی برای لوله گذاری</vt:lpstr>
      <vt:lpstr> لارنگوسکوپ را وارد دهان کنید</vt:lpstr>
      <vt:lpstr>PowerPoint Presentation</vt:lpstr>
      <vt:lpstr>PowerPoint Presentation</vt:lpstr>
      <vt:lpstr>PowerPoint Presentation</vt:lpstr>
      <vt:lpstr>PowerPoint Presentation</vt:lpstr>
      <vt:lpstr>نشانه های کلیدی را پیدا کنید</vt:lpstr>
      <vt:lpstr>نشانه های کلیدی را پیدا کنید</vt:lpstr>
      <vt:lpstr>نشانه های کلیدی</vt:lpstr>
      <vt:lpstr>مشکلات رؤیت گلوت</vt:lpstr>
      <vt:lpstr>مشکلات رؤیت گلوت</vt:lpstr>
      <vt:lpstr>مشکلات رؤیت گلوت</vt:lpstr>
      <vt:lpstr>مشکلات رؤیت گلوت</vt:lpstr>
      <vt:lpstr>مشکلات رؤیت گلوت</vt:lpstr>
      <vt:lpstr>ساکشن ترشحات</vt:lpstr>
      <vt:lpstr>مشکلات رؤیت گلوت</vt:lpstr>
      <vt:lpstr>نای را فشار دهید</vt:lpstr>
      <vt:lpstr>PowerPoint Presentation</vt:lpstr>
      <vt:lpstr>شیوه گذاشتن لوله</vt:lpstr>
      <vt:lpstr>شیوه گذاشتن لوله</vt:lpstr>
      <vt:lpstr>لوله گذاری کنید</vt:lpstr>
      <vt:lpstr>نشانه های کلیدی </vt:lpstr>
      <vt:lpstr>لارنگوسکوپ را خارج کنید</vt:lpstr>
      <vt:lpstr>لارنگوسکوپ را خارج کنید</vt:lpstr>
      <vt:lpstr>استایلت را خارج کنید</vt:lpstr>
      <vt:lpstr>بعد از لوله گذاری PPV را از سر بگیرید </vt:lpstr>
      <vt:lpstr>تأیید مکان لوله نای </vt:lpstr>
      <vt:lpstr>تأیید مکان لوله نای </vt:lpstr>
      <vt:lpstr>تأیید مکان مناسب لوله نای</vt:lpstr>
      <vt:lpstr> یابCO2</vt:lpstr>
      <vt:lpstr>مکان لوله در نای</vt:lpstr>
      <vt:lpstr>فاصله نوک لوله تا لب بالایی</vt:lpstr>
      <vt:lpstr>PowerPoint Presentation</vt:lpstr>
      <vt:lpstr>نشانه ها</vt:lpstr>
      <vt:lpstr>لوله در برونش اصلی</vt:lpstr>
      <vt:lpstr>لوله در مری</vt:lpstr>
      <vt:lpstr>تایید نهایی </vt:lpstr>
      <vt:lpstr>تثبیت لوله نای </vt:lpstr>
      <vt:lpstr>تثبیت لوله نای </vt:lpstr>
      <vt:lpstr>تثبیت لوله نای </vt:lpstr>
      <vt:lpstr>پروتوکل خارج کردن لوله</vt:lpstr>
      <vt:lpstr>کاتتر ورید نافی</vt:lpstr>
      <vt:lpstr>کاتتر ورید نافی</vt:lpstr>
      <vt:lpstr>کاتتر ورید نافی</vt:lpstr>
      <vt:lpstr>کاتتر ورید نافی</vt:lpstr>
      <vt:lpstr>کاتتر ورید نافی</vt:lpstr>
      <vt:lpstr>کاتتر ورید نافی</vt:lpstr>
      <vt:lpstr>کاتتر ورید نافی</vt:lpstr>
      <vt:lpstr>کاتتر ورید نافی</vt:lpstr>
      <vt:lpstr>کاتتر ورید نافی</vt:lpstr>
      <vt:lpstr>کاتتر ورید نافی</vt:lpstr>
      <vt:lpstr>تجویز داروها از راه لوله نای</vt:lpstr>
      <vt:lpstr>پایان</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Niknafs</dc:creator>
  <cp:lastModifiedBy>his</cp:lastModifiedBy>
  <cp:revision>2190</cp:revision>
  <dcterms:created xsi:type="dcterms:W3CDTF">2010-01-30T20:42:34Z</dcterms:created>
  <dcterms:modified xsi:type="dcterms:W3CDTF">2023-02-13T08:37:41Z</dcterms:modified>
</cp:coreProperties>
</file>